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DM Sans Bold" charset="1" panose="00000000000000000000"/>
      <p:regular r:id="rId42"/>
    </p:embeddedFont>
    <p:embeddedFont>
      <p:font typeface="Open Sans Extra Bold" charset="1" panose="020B0906030804020204"/>
      <p:regular r:id="rId43"/>
    </p:embeddedFont>
    <p:embeddedFont>
      <p:font typeface="DM Sans" charset="1" panose="000000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51" Target="notesSlides/notesSlide5.xml" Type="http://schemas.openxmlformats.org/officeDocument/2006/relationships/notesSlide"/><Relationship Id="rId52" Target="notesSlides/notesSlide6.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ECP divides the input domain into partitions or classes where the system is expected to behave similarly. Each partition represents a set of inputs that should produce the same output or behavior.</a:t>
            </a:r>
          </a:p>
          <a:p>
            <a:r>
              <a:rPr lang="en-US"/>
              <a:t/>
            </a:r>
          </a:p>
          <a:p>
            <a:r>
              <a:rPr lang="en-US"/>
              <a:t>Used to partition inputs like specialty (TC_11), gender (TC_49), and email (TC_13) into valid and invalid classes.</a:t>
            </a:r>
          </a:p>
          <a:p>
            <a:r>
              <a:rPr lang="en-US"/>
              <a:t>Ensures the system handles representative inputs correctly, reducing test cases while covering key scenarios.</a:t>
            </a:r>
          </a:p>
          <a:p>
            <a:r>
              <a:rPr lang="en-US"/>
              <a:t>Example: Filtering by Oncology (invalid specialty) ensures no doctors are shown, testing the invalid partition.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BVA is a black-box testing technique that focuses on testing the boundaries or edge cases of input domains, where defects are most likely to occur. It assumes that errors are more common at the boundaries of input ranges rather than in the middle. For a numeric input like age, BVA tests:</a:t>
            </a:r>
          </a:p>
          <a:p>
            <a:r>
              <a:rPr lang="en-US"/>
              <a:t/>
            </a:r>
          </a:p>
          <a:p>
            <a:r>
              <a:rPr lang="en-US"/>
              <a:t>Boundary values: The exact minimum and maximum values of the valid range.</a:t>
            </a:r>
          </a:p>
          <a:p>
            <a:r>
              <a:rPr lang="en-US"/>
              <a:t>Just outside boundaries: Values immediately below the minimum and above the maximum.</a:t>
            </a:r>
          </a:p>
          <a:p>
            <a:r>
              <a:rPr lang="en-US"/>
              <a:t>Just inside boundaries: Values immediately above the minimum and below the maximum.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BVA is a black-box testing technique that focuses on testing the boundaries or edge cases of input domains, where defects are most likely to occur. It assumes that errors are more common at the boundaries of input ranges rather than in the middle. For a numeric input like age, BVA tests:</a:t>
            </a:r>
          </a:p>
          <a:p>
            <a:r>
              <a:rPr lang="en-US"/>
              <a:t/>
            </a:r>
          </a:p>
          <a:p>
            <a:r>
              <a:rPr lang="en-US"/>
              <a:t>Boundary values: The exact minimum and maximum values of the valid range.</a:t>
            </a:r>
          </a:p>
          <a:p>
            <a:r>
              <a:rPr lang="en-US"/>
              <a:t>Just outside boundaries: Values immediately below the minimum and above the maximum.</a:t>
            </a:r>
          </a:p>
          <a:p>
            <a:r>
              <a:rPr lang="en-US"/>
              <a:t>Just inside boundaries: Values immediately above the minimum and below the maximum.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BVA is a black-box testing technique that focuses on testing the boundaries or edge cases of input domains, where defects are most likely to occur. It assumes that errors are more common at the boundaries of input ranges rather than in the middle. For a numeric input like age, BVA tests:</a:t>
            </a:r>
          </a:p>
          <a:p>
            <a:r>
              <a:rPr lang="en-US"/>
              <a:t/>
            </a:r>
          </a:p>
          <a:p>
            <a:r>
              <a:rPr lang="en-US"/>
              <a:t>Boundary values: The exact minimum and maximum values of the valid range.</a:t>
            </a:r>
          </a:p>
          <a:p>
            <a:r>
              <a:rPr lang="en-US"/>
              <a:t>Just outside boundaries: Values immediately below the minimum and above the maximum.</a:t>
            </a:r>
          </a:p>
          <a:p>
            <a:r>
              <a:rPr lang="en-US"/>
              <a:t>Just inside boundaries: Values immediately above the minimum and below the maximum.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BVA is a black-box testing technique that focuses on testing the boundaries or edge cases of input domains, where defects are most likely to occur. It assumes that errors are more common at the boundaries of input ranges rather than in the middle. For a numeric input like age, BVA tests:</a:t>
            </a:r>
          </a:p>
          <a:p>
            <a:r>
              <a:rPr lang="en-US"/>
              <a:t/>
            </a:r>
          </a:p>
          <a:p>
            <a:r>
              <a:rPr lang="en-US"/>
              <a:t>Boundary values: The exact minimum and maximum values of the valid range.</a:t>
            </a:r>
          </a:p>
          <a:p>
            <a:r>
              <a:rPr lang="en-US"/>
              <a:t>Just outside boundaries: Values immediately below the minimum and above the maximum.</a:t>
            </a:r>
          </a:p>
          <a:p>
            <a:r>
              <a:rPr lang="en-US"/>
              <a:t>Just inside boundaries: Values immediately above the minimum and below the maximum.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BVA is a black-box testing technique that focuses on testing the boundaries or edge cases of input domains, where defects are most likely to occur. It assumes that errors are more common at the boundaries of input ranges rather than in the middle. For a numeric input like age, BVA tests:</a:t>
            </a:r>
          </a:p>
          <a:p>
            <a:r>
              <a:rPr lang="en-US"/>
              <a:t/>
            </a:r>
          </a:p>
          <a:p>
            <a:r>
              <a:rPr lang="en-US"/>
              <a:t>Boundary values: The exact minimum and maximum values of the valid range.</a:t>
            </a:r>
          </a:p>
          <a:p>
            <a:r>
              <a:rPr lang="en-US"/>
              <a:t>Just outside boundaries: Values immediately below the minimum and above the maximum.</a:t>
            </a:r>
          </a:p>
          <a:p>
            <a:r>
              <a:rPr lang="en-US"/>
              <a:t>Just inside boundaries: Values immediately above the minimum and below the maximum.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png" Type="http://schemas.openxmlformats.org/officeDocument/2006/relationships/image"/><Relationship Id="rId33" Target="../media/image32.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5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5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5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5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5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6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6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1402093" y="4351905"/>
            <a:ext cx="16239255" cy="1657920"/>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IKIGAI         I-CARE</a:t>
            </a:r>
          </a:p>
        </p:txBody>
      </p:sp>
      <p:sp>
        <p:nvSpPr>
          <p:cNvPr name="Freeform 18" id="18"/>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7207026" y="3036527"/>
            <a:ext cx="3767025" cy="3767025"/>
          </a:xfrm>
          <a:custGeom>
            <a:avLst/>
            <a:gdLst/>
            <a:ahLst/>
            <a:cxnLst/>
            <a:rect r="r" b="b" t="t" l="l"/>
            <a:pathLst>
              <a:path h="3767025" w="3767025">
                <a:moveTo>
                  <a:pt x="0" y="0"/>
                </a:moveTo>
                <a:lnTo>
                  <a:pt x="3767025" y="0"/>
                </a:lnTo>
                <a:lnTo>
                  <a:pt x="3767025" y="3767025"/>
                </a:lnTo>
                <a:lnTo>
                  <a:pt x="0" y="3767025"/>
                </a:lnTo>
                <a:lnTo>
                  <a:pt x="0" y="0"/>
                </a:lnTo>
                <a:close/>
              </a:path>
            </a:pathLst>
          </a:custGeom>
          <a:blipFill>
            <a:blip r:embed="rId31"/>
            <a:stretch>
              <a:fillRect l="0" t="0" r="0" b="0"/>
            </a:stretch>
          </a:blipFill>
        </p:spPr>
      </p:sp>
      <p:sp>
        <p:nvSpPr>
          <p:cNvPr name="Freeform 20" id="20"/>
          <p:cNvSpPr/>
          <p:nvPr/>
        </p:nvSpPr>
        <p:spPr>
          <a:xfrm flipH="false" flipV="false" rot="0">
            <a:off x="7560624" y="1414700"/>
            <a:ext cx="2931910" cy="2041675"/>
          </a:xfrm>
          <a:custGeom>
            <a:avLst/>
            <a:gdLst/>
            <a:ahLst/>
            <a:cxnLst/>
            <a:rect r="r" b="b" t="t" l="l"/>
            <a:pathLst>
              <a:path h="2041675" w="2931910">
                <a:moveTo>
                  <a:pt x="0" y="0"/>
                </a:moveTo>
                <a:lnTo>
                  <a:pt x="2931909" y="0"/>
                </a:lnTo>
                <a:lnTo>
                  <a:pt x="2931909" y="2041676"/>
                </a:lnTo>
                <a:lnTo>
                  <a:pt x="0" y="204167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TextBox 21" id="21"/>
          <p:cNvSpPr txBox="true"/>
          <p:nvPr/>
        </p:nvSpPr>
        <p:spPr>
          <a:xfrm rot="0">
            <a:off x="3289408" y="7121551"/>
            <a:ext cx="11602260" cy="1279560"/>
          </a:xfrm>
          <a:prstGeom prst="rect">
            <a:avLst/>
          </a:prstGeom>
        </p:spPr>
        <p:txBody>
          <a:bodyPr anchor="t" rtlCol="false" tIns="0" lIns="0" bIns="0" rIns="0">
            <a:spAutoFit/>
          </a:bodyPr>
          <a:lstStyle/>
          <a:p>
            <a:pPr algn="ctr">
              <a:lnSpc>
                <a:spcPts val="5083"/>
              </a:lnSpc>
            </a:pPr>
            <a:r>
              <a:rPr lang="en-US" b="true" sz="4381" spc="-87">
                <a:solidFill>
                  <a:srgbClr val="000000"/>
                </a:solidFill>
                <a:latin typeface="DM Sans Bold"/>
                <a:ea typeface="DM Sans Bold"/>
                <a:cs typeface="DM Sans Bold"/>
                <a:sym typeface="DM Sans Bold"/>
              </a:rPr>
              <a:t>Presented by</a:t>
            </a:r>
          </a:p>
          <a:p>
            <a:pPr algn="ctr">
              <a:lnSpc>
                <a:spcPts val="5083"/>
              </a:lnSpc>
            </a:pPr>
            <a:r>
              <a:rPr lang="en-US" b="true" sz="4381" spc="-87">
                <a:solidFill>
                  <a:srgbClr val="000000"/>
                </a:solidFill>
                <a:latin typeface="DM Sans Bold"/>
                <a:ea typeface="DM Sans Bold"/>
                <a:cs typeface="DM Sans Bold"/>
                <a:sym typeface="DM Sans Bold"/>
              </a:rPr>
              <a:t> Mavra Mehak, Maryum Tanvir, Salman Khan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3589359" y="1333611"/>
            <a:ext cx="11109282" cy="8404402"/>
          </a:xfrm>
          <a:custGeom>
            <a:avLst/>
            <a:gdLst/>
            <a:ahLst/>
            <a:cxnLst/>
            <a:rect r="r" b="b" t="t" l="l"/>
            <a:pathLst>
              <a:path h="8404402" w="11109282">
                <a:moveTo>
                  <a:pt x="0" y="0"/>
                </a:moveTo>
                <a:lnTo>
                  <a:pt x="11109282" y="0"/>
                </a:lnTo>
                <a:lnTo>
                  <a:pt x="11109282" y="8404402"/>
                </a:lnTo>
                <a:lnTo>
                  <a:pt x="0" y="8404402"/>
                </a:lnTo>
                <a:lnTo>
                  <a:pt x="0" y="0"/>
                </a:lnTo>
                <a:close/>
              </a:path>
            </a:pathLst>
          </a:custGeom>
          <a:blipFill>
            <a:blip r:embed="rId3"/>
            <a:stretch>
              <a:fillRect l="-32417" t="-1525" r="0" b="-1525"/>
            </a:stretch>
          </a:blipFill>
        </p:spPr>
      </p:sp>
      <p:sp>
        <p:nvSpPr>
          <p:cNvPr name="TextBox 4" id="4"/>
          <p:cNvSpPr txBox="true"/>
          <p:nvPr/>
        </p:nvSpPr>
        <p:spPr>
          <a:xfrm rot="0">
            <a:off x="2171927" y="489826"/>
            <a:ext cx="14048754" cy="538874"/>
          </a:xfrm>
          <a:prstGeom prst="rect">
            <a:avLst/>
          </a:prstGeom>
        </p:spPr>
        <p:txBody>
          <a:bodyPr anchor="t" rtlCol="false" tIns="0" lIns="0" bIns="0" rIns="0">
            <a:spAutoFit/>
          </a:bodyPr>
          <a:lstStyle/>
          <a:p>
            <a:pPr algn="l">
              <a:lnSpc>
                <a:spcPts val="3977"/>
              </a:lnSpc>
            </a:pPr>
            <a:r>
              <a:rPr lang="en-US" sz="4100" b="true">
                <a:solidFill>
                  <a:srgbClr val="000000"/>
                </a:solidFill>
                <a:latin typeface="DM Sans Bold"/>
                <a:ea typeface="DM Sans Bold"/>
                <a:cs typeface="DM Sans Bold"/>
                <a:sym typeface="DM Sans Bold"/>
              </a:rPr>
              <a:t>Book Appointment Sequence Diagram (main use case)</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001537" y="4499469"/>
            <a:ext cx="14178003" cy="1754786"/>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Project Planner</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3152588" y="1712595"/>
            <a:ext cx="11804779" cy="8574405"/>
          </a:xfrm>
          <a:custGeom>
            <a:avLst/>
            <a:gdLst/>
            <a:ahLst/>
            <a:cxnLst/>
            <a:rect r="r" b="b" t="t" l="l"/>
            <a:pathLst>
              <a:path h="8574405" w="11804779">
                <a:moveTo>
                  <a:pt x="0" y="0"/>
                </a:moveTo>
                <a:lnTo>
                  <a:pt x="11804779" y="0"/>
                </a:lnTo>
                <a:lnTo>
                  <a:pt x="11804779" y="8574405"/>
                </a:lnTo>
                <a:lnTo>
                  <a:pt x="0" y="8574405"/>
                </a:lnTo>
                <a:lnTo>
                  <a:pt x="0" y="0"/>
                </a:lnTo>
                <a:close/>
              </a:path>
            </a:pathLst>
          </a:custGeom>
          <a:blipFill>
            <a:blip r:embed="rId3"/>
            <a:stretch>
              <a:fillRect l="-1272" t="-416" r="-738" b="0"/>
            </a:stretch>
          </a:blipFill>
        </p:spPr>
      </p:sp>
      <p:sp>
        <p:nvSpPr>
          <p:cNvPr name="TextBox 4" id="4"/>
          <p:cNvSpPr txBox="true"/>
          <p:nvPr/>
        </p:nvSpPr>
        <p:spPr>
          <a:xfrm rot="0">
            <a:off x="1461055" y="535305"/>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Work Breakdown Structure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645552" y="2534048"/>
            <a:ext cx="16996896" cy="6724252"/>
          </a:xfrm>
          <a:custGeom>
            <a:avLst/>
            <a:gdLst/>
            <a:ahLst/>
            <a:cxnLst/>
            <a:rect r="r" b="b" t="t" l="l"/>
            <a:pathLst>
              <a:path h="6724252" w="16996896">
                <a:moveTo>
                  <a:pt x="0" y="0"/>
                </a:moveTo>
                <a:lnTo>
                  <a:pt x="16996896" y="0"/>
                </a:lnTo>
                <a:lnTo>
                  <a:pt x="16996896" y="6724252"/>
                </a:lnTo>
                <a:lnTo>
                  <a:pt x="0" y="6724252"/>
                </a:lnTo>
                <a:lnTo>
                  <a:pt x="0" y="0"/>
                </a:lnTo>
                <a:close/>
              </a:path>
            </a:pathLst>
          </a:custGeom>
          <a:blipFill>
            <a:blip r:embed="rId3"/>
            <a:stretch>
              <a:fillRect l="0" t="0" r="0" b="0"/>
            </a:stretch>
          </a:blipFill>
        </p:spPr>
      </p:sp>
      <p:sp>
        <p:nvSpPr>
          <p:cNvPr name="TextBox 4" id="4"/>
          <p:cNvSpPr txBox="true"/>
          <p:nvPr/>
        </p:nvSpPr>
        <p:spPr>
          <a:xfrm rot="0">
            <a:off x="1461055" y="535305"/>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Gantt Chart </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345245" y="2419711"/>
            <a:ext cx="17106852" cy="7009732"/>
          </a:xfrm>
          <a:custGeom>
            <a:avLst/>
            <a:gdLst/>
            <a:ahLst/>
            <a:cxnLst/>
            <a:rect r="r" b="b" t="t" l="l"/>
            <a:pathLst>
              <a:path h="7009732" w="17106852">
                <a:moveTo>
                  <a:pt x="0" y="0"/>
                </a:moveTo>
                <a:lnTo>
                  <a:pt x="17106852" y="0"/>
                </a:lnTo>
                <a:lnTo>
                  <a:pt x="17106852" y="7009732"/>
                </a:lnTo>
                <a:lnTo>
                  <a:pt x="0" y="7009732"/>
                </a:lnTo>
                <a:lnTo>
                  <a:pt x="0" y="0"/>
                </a:lnTo>
                <a:close/>
              </a:path>
            </a:pathLst>
          </a:custGeom>
          <a:blipFill>
            <a:blip r:embed="rId3"/>
            <a:stretch>
              <a:fillRect l="0" t="0" r="0" b="0"/>
            </a:stretch>
          </a:blipFill>
        </p:spPr>
      </p:sp>
      <p:sp>
        <p:nvSpPr>
          <p:cNvPr name="TextBox 4" id="4"/>
          <p:cNvSpPr txBox="true"/>
          <p:nvPr/>
        </p:nvSpPr>
        <p:spPr>
          <a:xfrm rot="0">
            <a:off x="1461055" y="535305"/>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Gantt Chart </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74088" y="2025802"/>
            <a:ext cx="15052856" cy="8261198"/>
          </a:xfrm>
          <a:custGeom>
            <a:avLst/>
            <a:gdLst/>
            <a:ahLst/>
            <a:cxnLst/>
            <a:rect r="r" b="b" t="t" l="l"/>
            <a:pathLst>
              <a:path h="8261198" w="15052856">
                <a:moveTo>
                  <a:pt x="0" y="0"/>
                </a:moveTo>
                <a:lnTo>
                  <a:pt x="15052857" y="0"/>
                </a:lnTo>
                <a:lnTo>
                  <a:pt x="15052857" y="8261198"/>
                </a:lnTo>
                <a:lnTo>
                  <a:pt x="0" y="8261198"/>
                </a:lnTo>
                <a:lnTo>
                  <a:pt x="0" y="0"/>
                </a:lnTo>
                <a:close/>
              </a:path>
            </a:pathLst>
          </a:custGeom>
          <a:blipFill>
            <a:blip r:embed="rId3"/>
            <a:stretch>
              <a:fillRect l="-23584" t="-28740" r="-11803" b="-10024"/>
            </a:stretch>
          </a:blipFill>
        </p:spPr>
      </p:sp>
      <p:sp>
        <p:nvSpPr>
          <p:cNvPr name="TextBox 4" id="4"/>
          <p:cNvSpPr txBox="true"/>
          <p:nvPr/>
        </p:nvSpPr>
        <p:spPr>
          <a:xfrm rot="0">
            <a:off x="1461055" y="535305"/>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Sprint Planning</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570549" y="4499469"/>
            <a:ext cx="12154705" cy="1754786"/>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User Stories</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4478355" y="1712595"/>
            <a:ext cx="8317173" cy="8574405"/>
          </a:xfrm>
          <a:custGeom>
            <a:avLst/>
            <a:gdLst/>
            <a:ahLst/>
            <a:cxnLst/>
            <a:rect r="r" b="b" t="t" l="l"/>
            <a:pathLst>
              <a:path h="8574405" w="8317173">
                <a:moveTo>
                  <a:pt x="0" y="0"/>
                </a:moveTo>
                <a:lnTo>
                  <a:pt x="8317173" y="0"/>
                </a:lnTo>
                <a:lnTo>
                  <a:pt x="8317173" y="8574405"/>
                </a:lnTo>
                <a:lnTo>
                  <a:pt x="0" y="8574405"/>
                </a:lnTo>
                <a:lnTo>
                  <a:pt x="0" y="0"/>
                </a:lnTo>
                <a:close/>
              </a:path>
            </a:pathLst>
          </a:custGeom>
          <a:blipFill>
            <a:blip r:embed="rId3"/>
            <a:stretch>
              <a:fillRect l="0" t="0" r="0" b="0"/>
            </a:stretch>
          </a:blipFill>
        </p:spPr>
      </p:sp>
      <p:sp>
        <p:nvSpPr>
          <p:cNvPr name="TextBox 4" id="4"/>
          <p:cNvSpPr txBox="true"/>
          <p:nvPr/>
        </p:nvSpPr>
        <p:spPr>
          <a:xfrm rot="0">
            <a:off x="2132521" y="190500"/>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Schedule Appointment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4300524" y="1175422"/>
            <a:ext cx="8663540" cy="8943009"/>
          </a:xfrm>
          <a:custGeom>
            <a:avLst/>
            <a:gdLst/>
            <a:ahLst/>
            <a:cxnLst/>
            <a:rect r="r" b="b" t="t" l="l"/>
            <a:pathLst>
              <a:path h="8943009" w="8663540">
                <a:moveTo>
                  <a:pt x="0" y="0"/>
                </a:moveTo>
                <a:lnTo>
                  <a:pt x="8663540" y="0"/>
                </a:lnTo>
                <a:lnTo>
                  <a:pt x="8663540" y="8943009"/>
                </a:lnTo>
                <a:lnTo>
                  <a:pt x="0" y="8943009"/>
                </a:lnTo>
                <a:lnTo>
                  <a:pt x="0" y="0"/>
                </a:lnTo>
                <a:close/>
              </a:path>
            </a:pathLst>
          </a:custGeom>
          <a:blipFill>
            <a:blip r:embed="rId3"/>
            <a:stretch>
              <a:fillRect l="0" t="0" r="0" b="0"/>
            </a:stretch>
          </a:blipFill>
        </p:spPr>
      </p:sp>
      <p:sp>
        <p:nvSpPr>
          <p:cNvPr name="TextBox 4" id="4"/>
          <p:cNvSpPr txBox="true"/>
          <p:nvPr/>
        </p:nvSpPr>
        <p:spPr>
          <a:xfrm rot="0">
            <a:off x="5064588" y="-1868"/>
            <a:ext cx="724115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Assign Shifts </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5023940" y="1529271"/>
            <a:ext cx="7673960" cy="8757729"/>
          </a:xfrm>
          <a:custGeom>
            <a:avLst/>
            <a:gdLst/>
            <a:ahLst/>
            <a:cxnLst/>
            <a:rect r="r" b="b" t="t" l="l"/>
            <a:pathLst>
              <a:path h="8757729" w="7673960">
                <a:moveTo>
                  <a:pt x="0" y="0"/>
                </a:moveTo>
                <a:lnTo>
                  <a:pt x="7673960" y="0"/>
                </a:lnTo>
                <a:lnTo>
                  <a:pt x="7673960" y="8757729"/>
                </a:lnTo>
                <a:lnTo>
                  <a:pt x="0" y="8757729"/>
                </a:lnTo>
                <a:lnTo>
                  <a:pt x="0" y="0"/>
                </a:lnTo>
                <a:close/>
              </a:path>
            </a:pathLst>
          </a:custGeom>
          <a:blipFill>
            <a:blip r:embed="rId3"/>
            <a:stretch>
              <a:fillRect l="0" t="0" r="0" b="0"/>
            </a:stretch>
          </a:blipFill>
        </p:spPr>
      </p:sp>
      <p:sp>
        <p:nvSpPr>
          <p:cNvPr name="TextBox 4" id="4"/>
          <p:cNvSpPr txBox="true"/>
          <p:nvPr/>
        </p:nvSpPr>
        <p:spPr>
          <a:xfrm rot="0">
            <a:off x="2520112" y="190500"/>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Generate Prescription</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220270" y="497089"/>
            <a:ext cx="4039030" cy="3936219"/>
          </a:xfrm>
          <a:custGeom>
            <a:avLst/>
            <a:gdLst/>
            <a:ahLst/>
            <a:cxnLst/>
            <a:rect r="r" b="b" t="t" l="l"/>
            <a:pathLst>
              <a:path h="3936219" w="4039030">
                <a:moveTo>
                  <a:pt x="0" y="0"/>
                </a:moveTo>
                <a:lnTo>
                  <a:pt x="4039030" y="0"/>
                </a:lnTo>
                <a:lnTo>
                  <a:pt x="4039030" y="3936218"/>
                </a:lnTo>
                <a:lnTo>
                  <a:pt x="0" y="39362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9" id="9"/>
          <p:cNvSpPr txBox="true"/>
          <p:nvPr/>
        </p:nvSpPr>
        <p:spPr>
          <a:xfrm rot="0">
            <a:off x="1504950" y="2345718"/>
            <a:ext cx="7848753"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Origin of the creative idea</a:t>
            </a:r>
          </a:p>
        </p:txBody>
      </p:sp>
      <p:sp>
        <p:nvSpPr>
          <p:cNvPr name="TextBox 10" id="10"/>
          <p:cNvSpPr txBox="true"/>
          <p:nvPr/>
        </p:nvSpPr>
        <p:spPr>
          <a:xfrm rot="0">
            <a:off x="1504950" y="5195266"/>
            <a:ext cx="14933663" cy="1589405"/>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Open Sans Extra Bold"/>
                <a:ea typeface="Open Sans Extra Bold"/>
                <a:cs typeface="Open Sans Extra Bold"/>
                <a:sym typeface="Open Sans Extra Bold"/>
              </a:rPr>
              <a:t>Clinics generate massive amounts of data, from patient records to booking appointments and shift </a:t>
            </a:r>
            <a:r>
              <a:rPr lang="en-US" sz="2299">
                <a:solidFill>
                  <a:srgbClr val="000000"/>
                </a:solidFill>
                <a:latin typeface="Open Sans Extra Bold"/>
                <a:ea typeface="Open Sans Extra Bold"/>
                <a:cs typeface="Open Sans Extra Bold"/>
                <a:sym typeface="Open Sans Extra Bold"/>
              </a:rPr>
              <a:t>scheduling. Many clinics still rely on traditional manual systems to handle different functions, which can lead to errors, inefficiencies and inconsistencies. These problems affect the quality of patient care, delay treatments, and increase costs.</a:t>
            </a:r>
          </a:p>
        </p:txBody>
      </p:sp>
      <p:sp>
        <p:nvSpPr>
          <p:cNvPr name="TextBox 11" id="11"/>
          <p:cNvSpPr txBox="true"/>
          <p:nvPr/>
        </p:nvSpPr>
        <p:spPr>
          <a:xfrm rot="0">
            <a:off x="2268793" y="7275830"/>
            <a:ext cx="14169820" cy="1840230"/>
          </a:xfrm>
          <a:prstGeom prst="rect">
            <a:avLst/>
          </a:prstGeom>
        </p:spPr>
        <p:txBody>
          <a:bodyPr anchor="t" rtlCol="false" tIns="0" lIns="0" bIns="0" rIns="0">
            <a:spAutoFit/>
          </a:bodyPr>
          <a:lstStyle/>
          <a:p>
            <a:pPr algn="ctr" marL="0" indent="0" lvl="1">
              <a:lnSpc>
                <a:spcPts val="2910"/>
              </a:lnSpc>
              <a:spcBef>
                <a:spcPct val="0"/>
              </a:spcBef>
            </a:pPr>
          </a:p>
          <a:p>
            <a:pPr algn="ctr" marL="0" indent="0" lvl="1">
              <a:lnSpc>
                <a:spcPts val="2910"/>
              </a:lnSpc>
              <a:spcBef>
                <a:spcPct val="0"/>
              </a:spcBef>
            </a:pPr>
            <a:r>
              <a:rPr lang="en-US" b="true" sz="3000" strike="noStrike" u="none">
                <a:solidFill>
                  <a:srgbClr val="000000"/>
                </a:solidFill>
                <a:latin typeface="DM Sans Bold"/>
                <a:ea typeface="DM Sans Bold"/>
                <a:cs typeface="DM Sans Bold"/>
                <a:sym typeface="DM Sans Bold"/>
              </a:rPr>
              <a:t>I-CARE addresses these challenges by offering a comprehensive, centralized platform that unifies all  clinic appointment management functions under one digital solution.</a:t>
            </a:r>
          </a:p>
          <a:p>
            <a:pPr algn="ctr" marL="0" indent="0" lvl="1">
              <a:lnSpc>
                <a:spcPts val="2910"/>
              </a:lnSpc>
              <a:spcBef>
                <a:spcPct val="0"/>
              </a:spcBef>
            </a:pP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14905" y="2064986"/>
            <a:ext cx="8329095" cy="7537113"/>
          </a:xfrm>
          <a:custGeom>
            <a:avLst/>
            <a:gdLst/>
            <a:ahLst/>
            <a:cxnLst/>
            <a:rect r="r" b="b" t="t" l="l"/>
            <a:pathLst>
              <a:path h="7537113" w="8329095">
                <a:moveTo>
                  <a:pt x="0" y="0"/>
                </a:moveTo>
                <a:lnTo>
                  <a:pt x="8329095" y="0"/>
                </a:lnTo>
                <a:lnTo>
                  <a:pt x="8329095" y="7537113"/>
                </a:lnTo>
                <a:lnTo>
                  <a:pt x="0" y="7537113"/>
                </a:lnTo>
                <a:lnTo>
                  <a:pt x="0" y="0"/>
                </a:lnTo>
                <a:close/>
              </a:path>
            </a:pathLst>
          </a:custGeom>
          <a:blipFill>
            <a:blip r:embed="rId3"/>
            <a:stretch>
              <a:fillRect l="-61009" t="-30730" r="-62718" b="-8339"/>
            </a:stretch>
          </a:blipFill>
        </p:spPr>
      </p:sp>
      <p:sp>
        <p:nvSpPr>
          <p:cNvPr name="TextBox 4" id="4"/>
          <p:cNvSpPr txBox="true"/>
          <p:nvPr/>
        </p:nvSpPr>
        <p:spPr>
          <a:xfrm rot="0">
            <a:off x="1461055" y="535305"/>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Product Backlog Snippets</a:t>
            </a:r>
          </a:p>
        </p:txBody>
      </p:sp>
      <p:sp>
        <p:nvSpPr>
          <p:cNvPr name="Freeform 5" id="5"/>
          <p:cNvSpPr/>
          <p:nvPr/>
        </p:nvSpPr>
        <p:spPr>
          <a:xfrm flipH="false" flipV="false" rot="0">
            <a:off x="9426463" y="2064986"/>
            <a:ext cx="8130311" cy="7537113"/>
          </a:xfrm>
          <a:custGeom>
            <a:avLst/>
            <a:gdLst/>
            <a:ahLst/>
            <a:cxnLst/>
            <a:rect r="r" b="b" t="t" l="l"/>
            <a:pathLst>
              <a:path h="7537113" w="8130311">
                <a:moveTo>
                  <a:pt x="0" y="0"/>
                </a:moveTo>
                <a:lnTo>
                  <a:pt x="8130311" y="0"/>
                </a:lnTo>
                <a:lnTo>
                  <a:pt x="8130311" y="7537113"/>
                </a:lnTo>
                <a:lnTo>
                  <a:pt x="0" y="7537113"/>
                </a:lnTo>
                <a:lnTo>
                  <a:pt x="0" y="0"/>
                </a:lnTo>
                <a:close/>
              </a:path>
            </a:pathLst>
          </a:custGeom>
          <a:blipFill>
            <a:blip r:embed="rId4"/>
            <a:stretch>
              <a:fillRect l="-60251" t="-27212" r="-59972" b="-6412"/>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28700" y="2268518"/>
            <a:ext cx="8490676" cy="7608527"/>
          </a:xfrm>
          <a:custGeom>
            <a:avLst/>
            <a:gdLst/>
            <a:ahLst/>
            <a:cxnLst/>
            <a:rect r="r" b="b" t="t" l="l"/>
            <a:pathLst>
              <a:path h="7608527" w="8490676">
                <a:moveTo>
                  <a:pt x="0" y="0"/>
                </a:moveTo>
                <a:lnTo>
                  <a:pt x="8490676" y="0"/>
                </a:lnTo>
                <a:lnTo>
                  <a:pt x="8490676" y="7608527"/>
                </a:lnTo>
                <a:lnTo>
                  <a:pt x="0" y="7608527"/>
                </a:lnTo>
                <a:lnTo>
                  <a:pt x="0" y="0"/>
                </a:lnTo>
                <a:close/>
              </a:path>
            </a:pathLst>
          </a:custGeom>
          <a:blipFill>
            <a:blip r:embed="rId3"/>
            <a:stretch>
              <a:fillRect l="-60340" t="-32260" r="-61790" b="-7174"/>
            </a:stretch>
          </a:blipFill>
        </p:spPr>
      </p:sp>
      <p:sp>
        <p:nvSpPr>
          <p:cNvPr name="TextBox 4" id="4"/>
          <p:cNvSpPr txBox="true"/>
          <p:nvPr/>
        </p:nvSpPr>
        <p:spPr>
          <a:xfrm rot="0">
            <a:off x="1461055" y="535305"/>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Product Backlog Snippets</a:t>
            </a:r>
          </a:p>
        </p:txBody>
      </p:sp>
      <p:sp>
        <p:nvSpPr>
          <p:cNvPr name="Freeform 5" id="5"/>
          <p:cNvSpPr/>
          <p:nvPr/>
        </p:nvSpPr>
        <p:spPr>
          <a:xfrm flipH="false" flipV="false" rot="0">
            <a:off x="9519376" y="3039374"/>
            <a:ext cx="8130565" cy="5513430"/>
          </a:xfrm>
          <a:custGeom>
            <a:avLst/>
            <a:gdLst/>
            <a:ahLst/>
            <a:cxnLst/>
            <a:rect r="r" b="b" t="t" l="l"/>
            <a:pathLst>
              <a:path h="5513430" w="8130565">
                <a:moveTo>
                  <a:pt x="0" y="0"/>
                </a:moveTo>
                <a:lnTo>
                  <a:pt x="8130565" y="0"/>
                </a:lnTo>
                <a:lnTo>
                  <a:pt x="8130565" y="5513430"/>
                </a:lnTo>
                <a:lnTo>
                  <a:pt x="0" y="5513430"/>
                </a:lnTo>
                <a:lnTo>
                  <a:pt x="0" y="0"/>
                </a:lnTo>
                <a:close/>
              </a:path>
            </a:pathLst>
          </a:custGeom>
          <a:blipFill>
            <a:blip r:embed="rId4"/>
            <a:stretch>
              <a:fillRect l="-58964" t="-59354" r="-61260" b="-23323"/>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570549" y="4499469"/>
            <a:ext cx="12154705" cy="1754786"/>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Black Box</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20936" y="698336"/>
            <a:ext cx="16646129" cy="8559964"/>
          </a:xfrm>
          <a:custGeom>
            <a:avLst/>
            <a:gdLst/>
            <a:ahLst/>
            <a:cxnLst/>
            <a:rect r="r" b="b" t="t" l="l"/>
            <a:pathLst>
              <a:path h="8559964" w="16646129">
                <a:moveTo>
                  <a:pt x="0" y="0"/>
                </a:moveTo>
                <a:lnTo>
                  <a:pt x="16646128" y="0"/>
                </a:lnTo>
                <a:lnTo>
                  <a:pt x="16646128" y="8559964"/>
                </a:lnTo>
                <a:lnTo>
                  <a:pt x="0" y="8559964"/>
                </a:lnTo>
                <a:lnTo>
                  <a:pt x="0" y="0"/>
                </a:lnTo>
                <a:close/>
              </a:path>
            </a:pathLst>
          </a:custGeom>
          <a:blipFill>
            <a:blip r:embed="rId3"/>
            <a:stretch>
              <a:fillRect l="-18988" t="-39551" r="-16432" b="-8581"/>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name="Freeform 3" id="3"/>
          <p:cNvSpPr/>
          <p:nvPr/>
        </p:nvSpPr>
        <p:spPr>
          <a:xfrm flipH="false" flipV="false" rot="0">
            <a:off x="969303" y="3250808"/>
            <a:ext cx="16349393" cy="5626739"/>
          </a:xfrm>
          <a:custGeom>
            <a:avLst/>
            <a:gdLst/>
            <a:ahLst/>
            <a:cxnLst/>
            <a:rect r="r" b="b" t="t" l="l"/>
            <a:pathLst>
              <a:path h="5626739" w="16349393">
                <a:moveTo>
                  <a:pt x="0" y="0"/>
                </a:moveTo>
                <a:lnTo>
                  <a:pt x="16349394" y="0"/>
                </a:lnTo>
                <a:lnTo>
                  <a:pt x="16349394" y="5626739"/>
                </a:lnTo>
                <a:lnTo>
                  <a:pt x="0" y="5626739"/>
                </a:lnTo>
                <a:lnTo>
                  <a:pt x="0" y="0"/>
                </a:lnTo>
                <a:close/>
              </a:path>
            </a:pathLst>
          </a:custGeom>
          <a:blipFill>
            <a:blip r:embed="rId4"/>
            <a:stretch>
              <a:fillRect l="-6615" t="-33249" r="-4450" b="-48279"/>
            </a:stretch>
          </a:blipFill>
        </p:spPr>
      </p:sp>
      <p:sp>
        <p:nvSpPr>
          <p:cNvPr name="TextBox 4" id="4"/>
          <p:cNvSpPr txBox="true"/>
          <p:nvPr/>
        </p:nvSpPr>
        <p:spPr>
          <a:xfrm rot="0">
            <a:off x="800322" y="357271"/>
            <a:ext cx="16312940"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Equivalence Class Partitioning</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name="Freeform 3" id="3"/>
          <p:cNvSpPr/>
          <p:nvPr/>
        </p:nvSpPr>
        <p:spPr>
          <a:xfrm flipH="false" flipV="false" rot="0">
            <a:off x="1028700" y="2422689"/>
            <a:ext cx="16230600" cy="7578751"/>
          </a:xfrm>
          <a:custGeom>
            <a:avLst/>
            <a:gdLst/>
            <a:ahLst/>
            <a:cxnLst/>
            <a:rect r="r" b="b" t="t" l="l"/>
            <a:pathLst>
              <a:path h="7578751" w="16230600">
                <a:moveTo>
                  <a:pt x="0" y="0"/>
                </a:moveTo>
                <a:lnTo>
                  <a:pt x="16230600" y="0"/>
                </a:lnTo>
                <a:lnTo>
                  <a:pt x="16230600" y="7578751"/>
                </a:lnTo>
                <a:lnTo>
                  <a:pt x="0" y="7578751"/>
                </a:lnTo>
                <a:lnTo>
                  <a:pt x="0" y="0"/>
                </a:lnTo>
                <a:close/>
              </a:path>
            </a:pathLst>
          </a:custGeom>
          <a:blipFill>
            <a:blip r:embed="rId4"/>
            <a:stretch>
              <a:fillRect l="-4642" t="-20256" r="-1375" b="-7456"/>
            </a:stretch>
          </a:blipFill>
        </p:spPr>
      </p:sp>
      <p:sp>
        <p:nvSpPr>
          <p:cNvPr name="TextBox 4" id="4"/>
          <p:cNvSpPr txBox="true"/>
          <p:nvPr/>
        </p:nvSpPr>
        <p:spPr>
          <a:xfrm rot="0">
            <a:off x="778298" y="821623"/>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Boundary Value Analysis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570549" y="4499469"/>
            <a:ext cx="12154705" cy="1754786"/>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White Box</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name="Freeform 3" id="3"/>
          <p:cNvSpPr/>
          <p:nvPr/>
        </p:nvSpPr>
        <p:spPr>
          <a:xfrm flipH="false" flipV="false" rot="0">
            <a:off x="1028700" y="2131059"/>
            <a:ext cx="15703919" cy="7926583"/>
          </a:xfrm>
          <a:custGeom>
            <a:avLst/>
            <a:gdLst/>
            <a:ahLst/>
            <a:cxnLst/>
            <a:rect r="r" b="b" t="t" l="l"/>
            <a:pathLst>
              <a:path h="7926583" w="15703919">
                <a:moveTo>
                  <a:pt x="0" y="0"/>
                </a:moveTo>
                <a:lnTo>
                  <a:pt x="15703919" y="0"/>
                </a:lnTo>
                <a:lnTo>
                  <a:pt x="15703919" y="7926583"/>
                </a:lnTo>
                <a:lnTo>
                  <a:pt x="0" y="7926583"/>
                </a:lnTo>
                <a:lnTo>
                  <a:pt x="0" y="0"/>
                </a:lnTo>
                <a:close/>
              </a:path>
            </a:pathLst>
          </a:custGeom>
          <a:blipFill>
            <a:blip r:embed="rId4"/>
            <a:stretch>
              <a:fillRect l="0" t="-4934" r="0" b="-6506"/>
            </a:stretch>
          </a:blipFill>
        </p:spPr>
      </p:sp>
      <p:sp>
        <p:nvSpPr>
          <p:cNvPr name="TextBox 4" id="4"/>
          <p:cNvSpPr txBox="true"/>
          <p:nvPr/>
        </p:nvSpPr>
        <p:spPr>
          <a:xfrm rot="0">
            <a:off x="778298" y="821623"/>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Unit Testing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name="Freeform 3" id="3"/>
          <p:cNvSpPr/>
          <p:nvPr/>
        </p:nvSpPr>
        <p:spPr>
          <a:xfrm flipH="false" flipV="false" rot="0">
            <a:off x="3269325" y="2356616"/>
            <a:ext cx="10383834" cy="7499436"/>
          </a:xfrm>
          <a:custGeom>
            <a:avLst/>
            <a:gdLst/>
            <a:ahLst/>
            <a:cxnLst/>
            <a:rect r="r" b="b" t="t" l="l"/>
            <a:pathLst>
              <a:path h="7499436" w="10383834">
                <a:moveTo>
                  <a:pt x="0" y="0"/>
                </a:moveTo>
                <a:lnTo>
                  <a:pt x="10383834" y="0"/>
                </a:lnTo>
                <a:lnTo>
                  <a:pt x="10383834" y="7499436"/>
                </a:lnTo>
                <a:lnTo>
                  <a:pt x="0" y="7499436"/>
                </a:lnTo>
                <a:lnTo>
                  <a:pt x="0" y="0"/>
                </a:lnTo>
                <a:close/>
              </a:path>
            </a:pathLst>
          </a:custGeom>
          <a:blipFill>
            <a:blip r:embed="rId4"/>
            <a:stretch>
              <a:fillRect l="-27278" t="-29701" r="-50889" b="-9063"/>
            </a:stretch>
          </a:blipFill>
        </p:spPr>
      </p:sp>
      <p:sp>
        <p:nvSpPr>
          <p:cNvPr name="TextBox 4" id="4"/>
          <p:cNvSpPr txBox="true"/>
          <p:nvPr/>
        </p:nvSpPr>
        <p:spPr>
          <a:xfrm rot="0">
            <a:off x="778298" y="821623"/>
            <a:ext cx="1536588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Coverage Report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570549" y="4499469"/>
            <a:ext cx="12154705" cy="1754786"/>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UI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504950" y="2566521"/>
            <a:ext cx="7025086" cy="33870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Project vision and mission</a:t>
            </a:r>
          </a:p>
        </p:txBody>
      </p:sp>
      <p:sp>
        <p:nvSpPr>
          <p:cNvPr name="TextBox 4" id="4"/>
          <p:cNvSpPr txBox="true"/>
          <p:nvPr/>
        </p:nvSpPr>
        <p:spPr>
          <a:xfrm rot="0">
            <a:off x="1504950" y="6252853"/>
            <a:ext cx="7025086" cy="2324100"/>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Clinic Appointment management system includes doctor management, appointment management and prescription assignment to the patient. After researching and discussing we decided that rather than focusing on only one aspect of Appointment Management, </a:t>
            </a:r>
            <a:r>
              <a:rPr lang="en-US" b="true" sz="1999" spc="119">
                <a:solidFill>
                  <a:srgbClr val="000000"/>
                </a:solidFill>
                <a:latin typeface="DM Sans Bold"/>
                <a:ea typeface="DM Sans Bold"/>
                <a:cs typeface="DM Sans Bold"/>
                <a:sym typeface="DM Sans Bold"/>
              </a:rPr>
              <a:t>We should make a system that would facilitate patients, doctors and admins. </a:t>
            </a:r>
          </a:p>
        </p:txBody>
      </p:sp>
      <p:grpSp>
        <p:nvGrpSpPr>
          <p:cNvPr name="Group 5" id="5"/>
          <p:cNvGrpSpPr/>
          <p:nvPr/>
        </p:nvGrpSpPr>
        <p:grpSpPr>
          <a:xfrm rot="0">
            <a:off x="9975489" y="1170261"/>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0491672" y="2024301"/>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name="Group 9" id="9"/>
          <p:cNvGrpSpPr/>
          <p:nvPr/>
        </p:nvGrpSpPr>
        <p:grpSpPr>
          <a:xfrm rot="0">
            <a:off x="9975489" y="3862348"/>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985014" y="6557226"/>
            <a:ext cx="6998061" cy="2561528"/>
            <a:chOff x="0" y="0"/>
            <a:chExt cx="2342659" cy="857492"/>
          </a:xfrm>
        </p:grpSpPr>
        <p:sp>
          <p:nvSpPr>
            <p:cNvPr name="Freeform 13" id="1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4" id="1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0491672" y="4717783"/>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name="TextBox 16" id="16"/>
          <p:cNvSpPr txBox="true"/>
          <p:nvPr/>
        </p:nvSpPr>
        <p:spPr>
          <a:xfrm rot="0">
            <a:off x="10491672" y="7411266"/>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name="TextBox 17" id="17"/>
          <p:cNvSpPr txBox="true"/>
          <p:nvPr/>
        </p:nvSpPr>
        <p:spPr>
          <a:xfrm rot="0">
            <a:off x="12070625" y="1616353"/>
            <a:ext cx="4132127" cy="2112645"/>
          </a:xfrm>
          <a:prstGeom prst="rect">
            <a:avLst/>
          </a:prstGeom>
        </p:spPr>
        <p:txBody>
          <a:bodyPr anchor="t" rtlCol="false" tIns="0" lIns="0" bIns="0" rIns="0">
            <a:spAutoFit/>
          </a:bodyPr>
          <a:lstStyle/>
          <a:p>
            <a:pPr algn="just">
              <a:lnSpc>
                <a:spcPts val="2834"/>
              </a:lnSpc>
            </a:pPr>
            <a:r>
              <a:rPr lang="en-US" b="true" sz="2099" spc="33">
                <a:solidFill>
                  <a:srgbClr val="000000"/>
                </a:solidFill>
                <a:latin typeface="DM Sans Bold"/>
                <a:ea typeface="DM Sans Bold"/>
                <a:cs typeface="DM Sans Bold"/>
                <a:sym typeface="DM Sans Bold"/>
              </a:rPr>
              <a:t>Reduce manual work</a:t>
            </a:r>
            <a:r>
              <a:rPr lang="en-US" sz="2099" spc="33">
                <a:solidFill>
                  <a:srgbClr val="000000"/>
                </a:solidFill>
                <a:latin typeface="DM Sans"/>
                <a:ea typeface="DM Sans"/>
                <a:cs typeface="DM Sans"/>
                <a:sym typeface="DM Sans"/>
              </a:rPr>
              <a:t> and paperwork, allowing doctors to focus on patient care. This will result in more time efficient services and less human error.</a:t>
            </a:r>
          </a:p>
          <a:p>
            <a:pPr algn="just" marL="0" indent="0" lvl="0">
              <a:lnSpc>
                <a:spcPts val="2834"/>
              </a:lnSpc>
              <a:spcBef>
                <a:spcPct val="0"/>
              </a:spcBef>
            </a:pPr>
          </a:p>
        </p:txBody>
      </p:sp>
      <p:sp>
        <p:nvSpPr>
          <p:cNvPr name="TextBox 18" id="18"/>
          <p:cNvSpPr txBox="true"/>
          <p:nvPr/>
        </p:nvSpPr>
        <p:spPr>
          <a:xfrm rot="0">
            <a:off x="12023507" y="4126716"/>
            <a:ext cx="4339108" cy="2112645"/>
          </a:xfrm>
          <a:prstGeom prst="rect">
            <a:avLst/>
          </a:prstGeom>
        </p:spPr>
        <p:txBody>
          <a:bodyPr anchor="t" rtlCol="false" tIns="0" lIns="0" bIns="0" rIns="0">
            <a:spAutoFit/>
          </a:bodyPr>
          <a:lstStyle/>
          <a:p>
            <a:pPr algn="just">
              <a:lnSpc>
                <a:spcPts val="2834"/>
              </a:lnSpc>
            </a:pPr>
            <a:r>
              <a:rPr lang="en-US" sz="2099" spc="33">
                <a:solidFill>
                  <a:srgbClr val="000000"/>
                </a:solidFill>
                <a:latin typeface="DM Sans"/>
                <a:ea typeface="DM Sans"/>
                <a:cs typeface="DM Sans"/>
                <a:sym typeface="DM Sans"/>
              </a:rPr>
              <a:t>A </a:t>
            </a:r>
            <a:r>
              <a:rPr lang="en-US" b="true" sz="2099" spc="33">
                <a:solidFill>
                  <a:srgbClr val="000000"/>
                </a:solidFill>
                <a:latin typeface="DM Sans Bold"/>
                <a:ea typeface="DM Sans Bold"/>
                <a:cs typeface="DM Sans Bold"/>
                <a:sym typeface="DM Sans Bold"/>
              </a:rPr>
              <a:t>user-friendly scheduling system</a:t>
            </a:r>
            <a:r>
              <a:rPr lang="en-US" sz="2099" spc="33">
                <a:solidFill>
                  <a:srgbClr val="000000"/>
                </a:solidFill>
                <a:latin typeface="DM Sans"/>
                <a:ea typeface="DM Sans"/>
                <a:cs typeface="DM Sans"/>
                <a:sym typeface="DM Sans"/>
              </a:rPr>
              <a:t> that efficiently manages doctors  ensuring no gaps or delays in patient care with appointment management.</a:t>
            </a:r>
          </a:p>
          <a:p>
            <a:pPr algn="just" marL="0" indent="0" lvl="0">
              <a:lnSpc>
                <a:spcPts val="2834"/>
              </a:lnSpc>
              <a:spcBef>
                <a:spcPct val="0"/>
              </a:spcBef>
            </a:pPr>
          </a:p>
        </p:txBody>
      </p:sp>
      <p:sp>
        <p:nvSpPr>
          <p:cNvPr name="TextBox 19" id="19"/>
          <p:cNvSpPr txBox="true"/>
          <p:nvPr/>
        </p:nvSpPr>
        <p:spPr>
          <a:xfrm rot="0">
            <a:off x="12023507" y="6855962"/>
            <a:ext cx="4566621" cy="1611630"/>
          </a:xfrm>
          <a:prstGeom prst="rect">
            <a:avLst/>
          </a:prstGeom>
        </p:spPr>
        <p:txBody>
          <a:bodyPr anchor="t" rtlCol="false" tIns="0" lIns="0" bIns="0" rIns="0">
            <a:spAutoFit/>
          </a:bodyPr>
          <a:lstStyle/>
          <a:p>
            <a:pPr algn="just">
              <a:lnSpc>
                <a:spcPts val="2564"/>
              </a:lnSpc>
            </a:pPr>
            <a:r>
              <a:rPr lang="en-US" b="true" sz="1899" spc="30">
                <a:solidFill>
                  <a:srgbClr val="000000"/>
                </a:solidFill>
                <a:latin typeface="DM Sans Bold"/>
                <a:ea typeface="DM Sans Bold"/>
                <a:cs typeface="DM Sans Bold"/>
                <a:sym typeface="DM Sans Bold"/>
              </a:rPr>
              <a:t>Unified data storage</a:t>
            </a:r>
            <a:r>
              <a:rPr lang="en-US" sz="1899" spc="30">
                <a:solidFill>
                  <a:srgbClr val="000000"/>
                </a:solidFill>
                <a:latin typeface="DM Sans"/>
                <a:ea typeface="DM Sans"/>
                <a:cs typeface="DM Sans"/>
                <a:sym typeface="DM Sans"/>
              </a:rPr>
              <a:t> across departments enables better decision-making, giving administrators, doctors and patients access to up-to- records.</a:t>
            </a:r>
          </a:p>
          <a:p>
            <a:pPr algn="just" marL="0" indent="0" lvl="0">
              <a:lnSpc>
                <a:spcPts val="2564"/>
              </a:lnSpc>
              <a:spcBef>
                <a:spcPct val="0"/>
              </a:spcBef>
            </a:pPr>
          </a:p>
        </p:txBody>
      </p:sp>
      <p:sp>
        <p:nvSpPr>
          <p:cNvPr name="Freeform 20" id="20"/>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345851" y="2406020"/>
            <a:ext cx="9349939" cy="9435718"/>
          </a:xfrm>
          <a:custGeom>
            <a:avLst/>
            <a:gdLst/>
            <a:ahLst/>
            <a:cxnLst/>
            <a:rect r="r" b="b" t="t" l="l"/>
            <a:pathLst>
              <a:path h="9435718" w="9349939">
                <a:moveTo>
                  <a:pt x="0" y="0"/>
                </a:moveTo>
                <a:lnTo>
                  <a:pt x="9349939" y="0"/>
                </a:lnTo>
                <a:lnTo>
                  <a:pt x="9349939" y="9435718"/>
                </a:lnTo>
                <a:lnTo>
                  <a:pt x="0" y="9435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4393852" y="656640"/>
            <a:ext cx="8787703" cy="9630360"/>
          </a:xfrm>
          <a:custGeom>
            <a:avLst/>
            <a:gdLst/>
            <a:ahLst/>
            <a:cxnLst/>
            <a:rect r="r" b="b" t="t" l="l"/>
            <a:pathLst>
              <a:path h="9630360" w="8787703">
                <a:moveTo>
                  <a:pt x="0" y="0"/>
                </a:moveTo>
                <a:lnTo>
                  <a:pt x="8787704" y="0"/>
                </a:lnTo>
                <a:lnTo>
                  <a:pt x="8787704" y="9630360"/>
                </a:lnTo>
                <a:lnTo>
                  <a:pt x="0" y="9630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2694" y="2181925"/>
            <a:ext cx="16086606" cy="7226931"/>
          </a:xfrm>
          <a:custGeom>
            <a:avLst/>
            <a:gdLst/>
            <a:ahLst/>
            <a:cxnLst/>
            <a:rect r="r" b="b" t="t" l="l"/>
            <a:pathLst>
              <a:path h="7226931" w="16086606">
                <a:moveTo>
                  <a:pt x="0" y="0"/>
                </a:moveTo>
                <a:lnTo>
                  <a:pt x="16086606" y="0"/>
                </a:lnTo>
                <a:lnTo>
                  <a:pt x="16086606" y="7226931"/>
                </a:lnTo>
                <a:lnTo>
                  <a:pt x="0" y="7226931"/>
                </a:lnTo>
                <a:lnTo>
                  <a:pt x="0" y="0"/>
                </a:lnTo>
                <a:close/>
              </a:path>
            </a:pathLst>
          </a:custGeom>
          <a:blipFill>
            <a:blip r:embed="rId7"/>
            <a:stretch>
              <a:fillRect l="0" t="-18992" r="0" b="-6215"/>
            </a:stretch>
          </a:blipFill>
        </p:spPr>
      </p:sp>
      <p:sp>
        <p:nvSpPr>
          <p:cNvPr name="TextBox 6" id="6"/>
          <p:cNvSpPr txBox="true"/>
          <p:nvPr/>
        </p:nvSpPr>
        <p:spPr>
          <a:xfrm rot="0">
            <a:off x="4616139" y="616199"/>
            <a:ext cx="8957281" cy="996451"/>
          </a:xfrm>
          <a:prstGeom prst="rect">
            <a:avLst/>
          </a:prstGeom>
        </p:spPr>
        <p:txBody>
          <a:bodyPr anchor="t" rtlCol="false" tIns="0" lIns="0" bIns="0" rIns="0">
            <a:spAutoFit/>
          </a:bodyPr>
          <a:lstStyle/>
          <a:p>
            <a:pPr algn="l">
              <a:lnSpc>
                <a:spcPts val="7469"/>
              </a:lnSpc>
            </a:pPr>
            <a:r>
              <a:rPr lang="en-US" sz="7700" b="true">
                <a:solidFill>
                  <a:srgbClr val="000000"/>
                </a:solidFill>
                <a:latin typeface="DM Sans Bold"/>
                <a:ea typeface="DM Sans Bold"/>
                <a:cs typeface="DM Sans Bold"/>
                <a:sym typeface="DM Sans Bold"/>
              </a:rPr>
              <a:t>Doctor Dashboard</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345851" y="2406020"/>
            <a:ext cx="9349939" cy="9435718"/>
          </a:xfrm>
          <a:custGeom>
            <a:avLst/>
            <a:gdLst/>
            <a:ahLst/>
            <a:cxnLst/>
            <a:rect r="r" b="b" t="t" l="l"/>
            <a:pathLst>
              <a:path h="9435718" w="9349939">
                <a:moveTo>
                  <a:pt x="0" y="0"/>
                </a:moveTo>
                <a:lnTo>
                  <a:pt x="9349939" y="0"/>
                </a:lnTo>
                <a:lnTo>
                  <a:pt x="9349939" y="9435718"/>
                </a:lnTo>
                <a:lnTo>
                  <a:pt x="0" y="9435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4393852" y="656640"/>
            <a:ext cx="8787703" cy="9630360"/>
          </a:xfrm>
          <a:custGeom>
            <a:avLst/>
            <a:gdLst/>
            <a:ahLst/>
            <a:cxnLst/>
            <a:rect r="r" b="b" t="t" l="l"/>
            <a:pathLst>
              <a:path h="9630360" w="8787703">
                <a:moveTo>
                  <a:pt x="0" y="0"/>
                </a:moveTo>
                <a:lnTo>
                  <a:pt x="8787704" y="0"/>
                </a:lnTo>
                <a:lnTo>
                  <a:pt x="8787704" y="9630360"/>
                </a:lnTo>
                <a:lnTo>
                  <a:pt x="0" y="9630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3558" y="2084698"/>
            <a:ext cx="15945742" cy="7304084"/>
          </a:xfrm>
          <a:custGeom>
            <a:avLst/>
            <a:gdLst/>
            <a:ahLst/>
            <a:cxnLst/>
            <a:rect r="r" b="b" t="t" l="l"/>
            <a:pathLst>
              <a:path h="7304084" w="15945742">
                <a:moveTo>
                  <a:pt x="0" y="0"/>
                </a:moveTo>
                <a:lnTo>
                  <a:pt x="15945742" y="0"/>
                </a:lnTo>
                <a:lnTo>
                  <a:pt x="15945742" y="7304084"/>
                </a:lnTo>
                <a:lnTo>
                  <a:pt x="0" y="7304084"/>
                </a:lnTo>
                <a:lnTo>
                  <a:pt x="0" y="0"/>
                </a:lnTo>
                <a:close/>
              </a:path>
            </a:pathLst>
          </a:custGeom>
          <a:blipFill>
            <a:blip r:embed="rId7"/>
            <a:stretch>
              <a:fillRect l="0" t="-17100" r="0" b="-5700"/>
            </a:stretch>
          </a:blipFill>
        </p:spPr>
      </p:sp>
      <p:sp>
        <p:nvSpPr>
          <p:cNvPr name="TextBox 6" id="6"/>
          <p:cNvSpPr txBox="true"/>
          <p:nvPr/>
        </p:nvSpPr>
        <p:spPr>
          <a:xfrm rot="0">
            <a:off x="4393852" y="616204"/>
            <a:ext cx="10626969" cy="996443"/>
          </a:xfrm>
          <a:prstGeom prst="rect">
            <a:avLst/>
          </a:prstGeom>
        </p:spPr>
        <p:txBody>
          <a:bodyPr anchor="t" rtlCol="false" tIns="0" lIns="0" bIns="0" rIns="0">
            <a:spAutoFit/>
          </a:bodyPr>
          <a:lstStyle/>
          <a:p>
            <a:pPr algn="l">
              <a:lnSpc>
                <a:spcPts val="7469"/>
              </a:lnSpc>
            </a:pPr>
            <a:r>
              <a:rPr lang="en-US" sz="7700" b="true">
                <a:solidFill>
                  <a:srgbClr val="000000"/>
                </a:solidFill>
                <a:latin typeface="DM Sans Bold"/>
                <a:ea typeface="DM Sans Bold"/>
                <a:cs typeface="DM Sans Bold"/>
                <a:sym typeface="DM Sans Bold"/>
              </a:rPr>
              <a:t>Patient Dashboard</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345851" y="2406020"/>
            <a:ext cx="9349939" cy="9435718"/>
          </a:xfrm>
          <a:custGeom>
            <a:avLst/>
            <a:gdLst/>
            <a:ahLst/>
            <a:cxnLst/>
            <a:rect r="r" b="b" t="t" l="l"/>
            <a:pathLst>
              <a:path h="9435718" w="9349939">
                <a:moveTo>
                  <a:pt x="0" y="0"/>
                </a:moveTo>
                <a:lnTo>
                  <a:pt x="9349939" y="0"/>
                </a:lnTo>
                <a:lnTo>
                  <a:pt x="9349939" y="9435718"/>
                </a:lnTo>
                <a:lnTo>
                  <a:pt x="0" y="94357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4393852" y="656640"/>
            <a:ext cx="8787703" cy="9630360"/>
          </a:xfrm>
          <a:custGeom>
            <a:avLst/>
            <a:gdLst/>
            <a:ahLst/>
            <a:cxnLst/>
            <a:rect r="r" b="b" t="t" l="l"/>
            <a:pathLst>
              <a:path h="9630360" w="8787703">
                <a:moveTo>
                  <a:pt x="0" y="0"/>
                </a:moveTo>
                <a:lnTo>
                  <a:pt x="8787704" y="0"/>
                </a:lnTo>
                <a:lnTo>
                  <a:pt x="8787704" y="9630360"/>
                </a:lnTo>
                <a:lnTo>
                  <a:pt x="0" y="9630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43459" y="2039908"/>
            <a:ext cx="16315841" cy="7385856"/>
          </a:xfrm>
          <a:custGeom>
            <a:avLst/>
            <a:gdLst/>
            <a:ahLst/>
            <a:cxnLst/>
            <a:rect r="r" b="b" t="t" l="l"/>
            <a:pathLst>
              <a:path h="7385856" w="16315841">
                <a:moveTo>
                  <a:pt x="0" y="0"/>
                </a:moveTo>
                <a:lnTo>
                  <a:pt x="16315841" y="0"/>
                </a:lnTo>
                <a:lnTo>
                  <a:pt x="16315841" y="7385856"/>
                </a:lnTo>
                <a:lnTo>
                  <a:pt x="0" y="7385856"/>
                </a:lnTo>
                <a:lnTo>
                  <a:pt x="0" y="0"/>
                </a:lnTo>
                <a:close/>
              </a:path>
            </a:pathLst>
          </a:custGeom>
          <a:blipFill>
            <a:blip r:embed="rId7"/>
            <a:stretch>
              <a:fillRect l="0" t="-18278" r="0" b="-5981"/>
            </a:stretch>
          </a:blipFill>
        </p:spPr>
      </p:sp>
      <p:sp>
        <p:nvSpPr>
          <p:cNvPr name="TextBox 6" id="6"/>
          <p:cNvSpPr txBox="true"/>
          <p:nvPr/>
        </p:nvSpPr>
        <p:spPr>
          <a:xfrm rot="0">
            <a:off x="5001401" y="433908"/>
            <a:ext cx="8698604" cy="996443"/>
          </a:xfrm>
          <a:prstGeom prst="rect">
            <a:avLst/>
          </a:prstGeom>
        </p:spPr>
        <p:txBody>
          <a:bodyPr anchor="t" rtlCol="false" tIns="0" lIns="0" bIns="0" rIns="0">
            <a:spAutoFit/>
          </a:bodyPr>
          <a:lstStyle/>
          <a:p>
            <a:pPr algn="l">
              <a:lnSpc>
                <a:spcPts val="7469"/>
              </a:lnSpc>
            </a:pPr>
            <a:r>
              <a:rPr lang="en-US" sz="7700" b="true">
                <a:solidFill>
                  <a:srgbClr val="000000"/>
                </a:solidFill>
                <a:latin typeface="DM Sans Bold"/>
                <a:ea typeface="DM Sans Bold"/>
                <a:cs typeface="DM Sans Bold"/>
                <a:sym typeface="DM Sans Bold"/>
              </a:rPr>
              <a:t>Admin Dashboard</a:t>
            </a: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242261" y="3694607"/>
            <a:ext cx="13696554"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Further Improvements</a:t>
            </a: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name="TextBox 3" id="3"/>
          <p:cNvSpPr txBox="true"/>
          <p:nvPr/>
        </p:nvSpPr>
        <p:spPr>
          <a:xfrm rot="0">
            <a:off x="0" y="1219200"/>
            <a:ext cx="15365889" cy="1177290"/>
          </a:xfrm>
          <a:prstGeom prst="rect">
            <a:avLst/>
          </a:prstGeom>
        </p:spPr>
        <p:txBody>
          <a:bodyPr anchor="t" rtlCol="false" tIns="0" lIns="0" bIns="0" rIns="0">
            <a:spAutoFit/>
          </a:bodyPr>
          <a:lstStyle/>
          <a:p>
            <a:pPr algn="l" marL="1943100" indent="-971550" lvl="1">
              <a:lnSpc>
                <a:spcPts val="8730"/>
              </a:lnSpc>
              <a:buAutoNum type="arabicPeriod" startAt="1"/>
            </a:pPr>
            <a:r>
              <a:rPr lang="en-US" b="true" sz="9000">
                <a:solidFill>
                  <a:srgbClr val="000000"/>
                </a:solidFill>
                <a:latin typeface="DM Sans Bold"/>
                <a:ea typeface="DM Sans Bold"/>
                <a:cs typeface="DM Sans Bold"/>
                <a:sym typeface="DM Sans Bold"/>
              </a:rPr>
              <a:t>Test Coverage</a:t>
            </a:r>
          </a:p>
        </p:txBody>
      </p:sp>
      <p:sp>
        <p:nvSpPr>
          <p:cNvPr name="TextBox 4" id="4"/>
          <p:cNvSpPr txBox="true"/>
          <p:nvPr/>
        </p:nvSpPr>
        <p:spPr>
          <a:xfrm rot="0">
            <a:off x="4706430" y="3446223"/>
            <a:ext cx="8875140" cy="864870"/>
          </a:xfrm>
          <a:prstGeom prst="rect">
            <a:avLst/>
          </a:prstGeom>
        </p:spPr>
        <p:txBody>
          <a:bodyPr anchor="t" rtlCol="false" tIns="0" lIns="0" bIns="0" rIns="0">
            <a:spAutoFit/>
          </a:bodyPr>
          <a:lstStyle/>
          <a:p>
            <a:pPr algn="ctr" marL="0" indent="0" lvl="0">
              <a:lnSpc>
                <a:spcPts val="3509"/>
              </a:lnSpc>
              <a:spcBef>
                <a:spcPct val="0"/>
              </a:spcBef>
            </a:pPr>
            <a:r>
              <a:rPr lang="en-US" sz="2599" spc="155">
                <a:solidFill>
                  <a:srgbClr val="000000"/>
                </a:solidFill>
                <a:latin typeface="DM Sans"/>
                <a:ea typeface="DM Sans"/>
                <a:cs typeface="DM Sans"/>
                <a:sym typeface="DM Sans"/>
              </a:rPr>
              <a:t>The Tests made right now do not cover all of the functionlaities the project has to offer</a:t>
            </a:r>
          </a:p>
        </p:txBody>
      </p:sp>
      <p:sp>
        <p:nvSpPr>
          <p:cNvPr name="TextBox 5" id="5"/>
          <p:cNvSpPr txBox="true"/>
          <p:nvPr/>
        </p:nvSpPr>
        <p:spPr>
          <a:xfrm rot="0">
            <a:off x="4506439" y="4875847"/>
            <a:ext cx="8875140" cy="487681"/>
          </a:xfrm>
          <a:prstGeom prst="rect">
            <a:avLst/>
          </a:prstGeom>
        </p:spPr>
        <p:txBody>
          <a:bodyPr anchor="t" rtlCol="false" tIns="0" lIns="0" bIns="0" rIns="0">
            <a:spAutoFit/>
          </a:bodyPr>
          <a:lstStyle/>
          <a:p>
            <a:pPr algn="ctr" marL="0" indent="0" lvl="0">
              <a:lnSpc>
                <a:spcPts val="3914"/>
              </a:lnSpc>
              <a:spcBef>
                <a:spcPct val="0"/>
              </a:spcBef>
            </a:pPr>
            <a:r>
              <a:rPr lang="en-US" sz="2899" spc="173">
                <a:solidFill>
                  <a:srgbClr val="000000"/>
                </a:solidFill>
                <a:latin typeface="DM Sans"/>
                <a:ea typeface="DM Sans"/>
                <a:cs typeface="DM Sans"/>
                <a:sym typeface="DM Sans"/>
              </a:rPr>
              <a:t>Impact: Potential bugs in untested areas</a:t>
            </a:r>
          </a:p>
        </p:txBody>
      </p:sp>
      <p:sp>
        <p:nvSpPr>
          <p:cNvPr name="TextBox 6" id="6"/>
          <p:cNvSpPr txBox="true"/>
          <p:nvPr/>
        </p:nvSpPr>
        <p:spPr>
          <a:xfrm rot="0">
            <a:off x="1641490" y="7098545"/>
            <a:ext cx="9898409" cy="2295494"/>
          </a:xfrm>
          <a:prstGeom prst="rect">
            <a:avLst/>
          </a:prstGeom>
        </p:spPr>
        <p:txBody>
          <a:bodyPr anchor="t" rtlCol="false" tIns="0" lIns="0" bIns="0" rIns="0">
            <a:spAutoFit/>
          </a:bodyPr>
          <a:lstStyle/>
          <a:p>
            <a:pPr algn="just" marL="0" indent="0" lvl="0">
              <a:lnSpc>
                <a:spcPts val="5269"/>
              </a:lnSpc>
              <a:spcBef>
                <a:spcPct val="0"/>
              </a:spcBef>
            </a:pPr>
            <a:r>
              <a:rPr lang="en-US" b="true" sz="3903" spc="234">
                <a:solidFill>
                  <a:srgbClr val="000000"/>
                </a:solidFill>
                <a:latin typeface="DM Sans Bold"/>
                <a:ea typeface="DM Sans Bold"/>
                <a:cs typeface="DM Sans Bold"/>
                <a:sym typeface="DM Sans Bold"/>
              </a:rPr>
              <a:t>Improvements:</a:t>
            </a:r>
          </a:p>
          <a:p>
            <a:pPr algn="just" marL="0" indent="0" lvl="0">
              <a:lnSpc>
                <a:spcPts val="4366"/>
              </a:lnSpc>
              <a:spcBef>
                <a:spcPct val="0"/>
              </a:spcBef>
            </a:pPr>
          </a:p>
          <a:p>
            <a:pPr algn="just" marL="698291" indent="-349146" lvl="1">
              <a:lnSpc>
                <a:spcPts val="4366"/>
              </a:lnSpc>
              <a:spcBef>
                <a:spcPct val="0"/>
              </a:spcBef>
              <a:buFont typeface="Arial"/>
              <a:buChar char="•"/>
            </a:pPr>
            <a:r>
              <a:rPr lang="en-US" sz="3234" spc="194" u="none">
                <a:solidFill>
                  <a:srgbClr val="000000"/>
                </a:solidFill>
                <a:latin typeface="DM Sans"/>
                <a:ea typeface="DM Sans"/>
                <a:cs typeface="DM Sans"/>
                <a:sym typeface="DM Sans"/>
              </a:rPr>
              <a:t>Add more testcases</a:t>
            </a:r>
          </a:p>
          <a:p>
            <a:pPr algn="just" marL="698291" indent="-349146" lvl="1">
              <a:lnSpc>
                <a:spcPts val="4366"/>
              </a:lnSpc>
              <a:buFont typeface="Arial"/>
              <a:buChar char="•"/>
            </a:pPr>
            <a:r>
              <a:rPr lang="en-US" sz="3234" spc="194" u="none">
                <a:solidFill>
                  <a:srgbClr val="000000"/>
                </a:solidFill>
                <a:latin typeface="DM Sans"/>
                <a:ea typeface="DM Sans"/>
                <a:cs typeface="DM Sans"/>
                <a:sym typeface="DM Sans"/>
              </a:rPr>
              <a:t>Edge testcases</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name="TextBox 3" id="3"/>
          <p:cNvSpPr txBox="true"/>
          <p:nvPr/>
        </p:nvSpPr>
        <p:spPr>
          <a:xfrm rot="0">
            <a:off x="4706430" y="3446223"/>
            <a:ext cx="8875140" cy="864870"/>
          </a:xfrm>
          <a:prstGeom prst="rect">
            <a:avLst/>
          </a:prstGeom>
        </p:spPr>
        <p:txBody>
          <a:bodyPr anchor="t" rtlCol="false" tIns="0" lIns="0" bIns="0" rIns="0">
            <a:spAutoFit/>
          </a:bodyPr>
          <a:lstStyle/>
          <a:p>
            <a:pPr algn="ctr" marL="0" indent="0" lvl="0">
              <a:lnSpc>
                <a:spcPts val="3509"/>
              </a:lnSpc>
              <a:spcBef>
                <a:spcPct val="0"/>
              </a:spcBef>
            </a:pPr>
            <a:r>
              <a:rPr lang="en-US" sz="2599" spc="155">
                <a:solidFill>
                  <a:srgbClr val="000000"/>
                </a:solidFill>
                <a:latin typeface="DM Sans"/>
                <a:ea typeface="DM Sans"/>
                <a:cs typeface="DM Sans"/>
                <a:sym typeface="DM Sans"/>
              </a:rPr>
              <a:t>System may not scale for high appintment volumes.</a:t>
            </a:r>
          </a:p>
        </p:txBody>
      </p:sp>
      <p:sp>
        <p:nvSpPr>
          <p:cNvPr name="TextBox 4" id="4"/>
          <p:cNvSpPr txBox="true"/>
          <p:nvPr/>
        </p:nvSpPr>
        <p:spPr>
          <a:xfrm rot="0">
            <a:off x="4506439" y="4875847"/>
            <a:ext cx="8875140" cy="487681"/>
          </a:xfrm>
          <a:prstGeom prst="rect">
            <a:avLst/>
          </a:prstGeom>
        </p:spPr>
        <p:txBody>
          <a:bodyPr anchor="t" rtlCol="false" tIns="0" lIns="0" bIns="0" rIns="0">
            <a:spAutoFit/>
          </a:bodyPr>
          <a:lstStyle/>
          <a:p>
            <a:pPr algn="ctr" marL="0" indent="0" lvl="0">
              <a:lnSpc>
                <a:spcPts val="3914"/>
              </a:lnSpc>
              <a:spcBef>
                <a:spcPct val="0"/>
              </a:spcBef>
            </a:pPr>
            <a:r>
              <a:rPr lang="en-US" sz="2899" spc="173">
                <a:solidFill>
                  <a:srgbClr val="000000"/>
                </a:solidFill>
                <a:latin typeface="DM Sans"/>
                <a:ea typeface="DM Sans"/>
                <a:cs typeface="DM Sans"/>
                <a:sym typeface="DM Sans"/>
              </a:rPr>
              <a:t>Impact: Slow queries, more lag and loading.</a:t>
            </a:r>
          </a:p>
        </p:txBody>
      </p:sp>
      <p:sp>
        <p:nvSpPr>
          <p:cNvPr name="TextBox 5" id="5"/>
          <p:cNvSpPr txBox="true"/>
          <p:nvPr/>
        </p:nvSpPr>
        <p:spPr>
          <a:xfrm rot="0">
            <a:off x="1641490" y="7098545"/>
            <a:ext cx="9898409" cy="2295494"/>
          </a:xfrm>
          <a:prstGeom prst="rect">
            <a:avLst/>
          </a:prstGeom>
        </p:spPr>
        <p:txBody>
          <a:bodyPr anchor="t" rtlCol="false" tIns="0" lIns="0" bIns="0" rIns="0">
            <a:spAutoFit/>
          </a:bodyPr>
          <a:lstStyle/>
          <a:p>
            <a:pPr algn="just" marL="0" indent="0" lvl="0">
              <a:lnSpc>
                <a:spcPts val="5269"/>
              </a:lnSpc>
              <a:spcBef>
                <a:spcPct val="0"/>
              </a:spcBef>
            </a:pPr>
            <a:r>
              <a:rPr lang="en-US" b="true" sz="3903" spc="234">
                <a:solidFill>
                  <a:srgbClr val="000000"/>
                </a:solidFill>
                <a:latin typeface="DM Sans Bold"/>
                <a:ea typeface="DM Sans Bold"/>
                <a:cs typeface="DM Sans Bold"/>
                <a:sym typeface="DM Sans Bold"/>
              </a:rPr>
              <a:t>Improvements:</a:t>
            </a:r>
          </a:p>
          <a:p>
            <a:pPr algn="just" marL="0" indent="0" lvl="0">
              <a:lnSpc>
                <a:spcPts val="4366"/>
              </a:lnSpc>
              <a:spcBef>
                <a:spcPct val="0"/>
              </a:spcBef>
            </a:pPr>
          </a:p>
          <a:p>
            <a:pPr algn="just" marL="698291" indent="-349146" lvl="1">
              <a:lnSpc>
                <a:spcPts val="4366"/>
              </a:lnSpc>
              <a:spcBef>
                <a:spcPct val="0"/>
              </a:spcBef>
              <a:buFont typeface="Arial"/>
              <a:buChar char="•"/>
            </a:pPr>
            <a:r>
              <a:rPr lang="en-US" sz="3234" spc="194" u="none">
                <a:solidFill>
                  <a:srgbClr val="000000"/>
                </a:solidFill>
                <a:latin typeface="DM Sans"/>
                <a:ea typeface="DM Sans"/>
                <a:cs typeface="DM Sans"/>
                <a:sym typeface="DM Sans"/>
              </a:rPr>
              <a:t>MongoDB Indexes</a:t>
            </a:r>
          </a:p>
          <a:p>
            <a:pPr algn="just" marL="698291" indent="-349146" lvl="1">
              <a:lnSpc>
                <a:spcPts val="4366"/>
              </a:lnSpc>
              <a:buFont typeface="Arial"/>
              <a:buChar char="•"/>
            </a:pPr>
            <a:r>
              <a:rPr lang="en-US" sz="3234" spc="194" u="none">
                <a:solidFill>
                  <a:srgbClr val="000000"/>
                </a:solidFill>
                <a:latin typeface="DM Sans"/>
                <a:ea typeface="DM Sans"/>
                <a:cs typeface="DM Sans"/>
                <a:sym typeface="DM Sans"/>
              </a:rPr>
              <a:t>Dealing with storagr issue</a:t>
            </a:r>
          </a:p>
        </p:txBody>
      </p:sp>
      <p:sp>
        <p:nvSpPr>
          <p:cNvPr name="TextBox 6" id="6"/>
          <p:cNvSpPr txBox="true"/>
          <p:nvPr/>
        </p:nvSpPr>
        <p:spPr>
          <a:xfrm rot="0">
            <a:off x="1261064" y="592533"/>
            <a:ext cx="15365889" cy="22821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2. Performance Optimization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814858" y="3694607"/>
            <a:ext cx="10910396" cy="3364511"/>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570549" y="4499469"/>
            <a:ext cx="12154705" cy="1754786"/>
          </a:xfrm>
          <a:prstGeom prst="rect">
            <a:avLst/>
          </a:prstGeom>
        </p:spPr>
        <p:txBody>
          <a:bodyPr anchor="t" rtlCol="false" tIns="0" lIns="0" bIns="0" rIns="0">
            <a:spAutoFit/>
          </a:bodyPr>
          <a:lstStyle/>
          <a:p>
            <a:pPr algn="ctr">
              <a:lnSpc>
                <a:spcPts val="12699"/>
              </a:lnSpc>
            </a:pPr>
            <a:r>
              <a:rPr lang="en-US" b="true" sz="14597">
                <a:solidFill>
                  <a:srgbClr val="000000"/>
                </a:solidFill>
                <a:latin typeface="DM Sans Bold"/>
                <a:ea typeface="DM Sans Bold"/>
                <a:cs typeface="DM Sans Bold"/>
                <a:sym typeface="DM Sans Bold"/>
              </a:rPr>
              <a:t>Architecture</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469019" y="3646039"/>
            <a:ext cx="4344799" cy="4761424"/>
          </a:xfrm>
          <a:custGeom>
            <a:avLst/>
            <a:gdLst/>
            <a:ahLst/>
            <a:cxnLst/>
            <a:rect r="r" b="b" t="t" l="l"/>
            <a:pathLst>
              <a:path h="4761424" w="4344799">
                <a:moveTo>
                  <a:pt x="0" y="0"/>
                </a:moveTo>
                <a:lnTo>
                  <a:pt x="4344799" y="0"/>
                </a:lnTo>
                <a:lnTo>
                  <a:pt x="4344799" y="4761423"/>
                </a:lnTo>
                <a:lnTo>
                  <a:pt x="0" y="476142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381349"/>
            <a:ext cx="11297598"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MVC Architecture</a:t>
            </a:r>
          </a:p>
        </p:txBody>
      </p:sp>
      <p:sp>
        <p:nvSpPr>
          <p:cNvPr name="TextBox 5" id="5"/>
          <p:cNvSpPr txBox="true"/>
          <p:nvPr/>
        </p:nvSpPr>
        <p:spPr>
          <a:xfrm rot="0">
            <a:off x="1504950" y="4142303"/>
            <a:ext cx="8300477" cy="4440703"/>
          </a:xfrm>
          <a:prstGeom prst="rect">
            <a:avLst/>
          </a:prstGeom>
        </p:spPr>
        <p:txBody>
          <a:bodyPr anchor="t" rtlCol="false" tIns="0" lIns="0" bIns="0" rIns="0">
            <a:spAutoFit/>
          </a:bodyPr>
          <a:lstStyle/>
          <a:p>
            <a:pPr algn="l" marL="510505" indent="-255252" lvl="1">
              <a:lnSpc>
                <a:spcPts val="4468"/>
              </a:lnSpc>
              <a:buFont typeface="Arial"/>
              <a:buChar char="•"/>
            </a:pPr>
            <a:r>
              <a:rPr lang="en-US" b="true" sz="2364" spc="141">
                <a:solidFill>
                  <a:srgbClr val="000000"/>
                </a:solidFill>
                <a:latin typeface="DM Sans Bold"/>
                <a:ea typeface="DM Sans Bold"/>
                <a:cs typeface="DM Sans Bold"/>
                <a:sym typeface="DM Sans Bold"/>
              </a:rPr>
              <a:t>Models:</a:t>
            </a:r>
            <a:r>
              <a:rPr lang="en-US" sz="2364" spc="141">
                <a:solidFill>
                  <a:srgbClr val="000000"/>
                </a:solidFill>
                <a:latin typeface="DM Sans"/>
                <a:ea typeface="DM Sans"/>
                <a:cs typeface="DM Sans"/>
                <a:sym typeface="DM Sans"/>
              </a:rPr>
              <a:t> Define MongoDB schemas for Users, Admin, Doctor, Patient, </a:t>
            </a:r>
            <a:r>
              <a:rPr lang="en-US" sz="2364" spc="141">
                <a:solidFill>
                  <a:srgbClr val="000000"/>
                </a:solidFill>
                <a:latin typeface="DM Sans"/>
                <a:ea typeface="DM Sans"/>
                <a:cs typeface="DM Sans"/>
                <a:sym typeface="DM Sans"/>
              </a:rPr>
              <a:t>Appointments</a:t>
            </a:r>
            <a:r>
              <a:rPr lang="en-US" sz="2364" spc="141">
                <a:solidFill>
                  <a:srgbClr val="000000"/>
                </a:solidFill>
                <a:latin typeface="DM Sans"/>
                <a:ea typeface="DM Sans"/>
                <a:cs typeface="DM Sans"/>
                <a:sym typeface="DM Sans"/>
              </a:rPr>
              <a:t>, Shifts, etc.</a:t>
            </a:r>
          </a:p>
          <a:p>
            <a:pPr algn="l" marL="510505" indent="-255252" lvl="1">
              <a:lnSpc>
                <a:spcPts val="4468"/>
              </a:lnSpc>
              <a:buFont typeface="Arial"/>
              <a:buChar char="•"/>
            </a:pPr>
            <a:r>
              <a:rPr lang="en-US" b="true" sz="2364" spc="141">
                <a:solidFill>
                  <a:srgbClr val="000000"/>
                </a:solidFill>
                <a:latin typeface="DM Sans Bold"/>
                <a:ea typeface="DM Sans Bold"/>
                <a:cs typeface="DM Sans Bold"/>
                <a:sym typeface="DM Sans Bold"/>
              </a:rPr>
              <a:t>Controllers:</a:t>
            </a:r>
            <a:r>
              <a:rPr lang="en-US" sz="2364" spc="141">
                <a:solidFill>
                  <a:srgbClr val="000000"/>
                </a:solidFill>
                <a:latin typeface="DM Sans"/>
                <a:ea typeface="DM Sans"/>
                <a:cs typeface="DM Sans"/>
                <a:sym typeface="DM Sans"/>
              </a:rPr>
              <a:t> Implement logic li</a:t>
            </a:r>
            <a:r>
              <a:rPr lang="en-US" sz="2364" spc="141">
                <a:solidFill>
                  <a:srgbClr val="000000"/>
                </a:solidFill>
                <a:latin typeface="DM Sans"/>
                <a:ea typeface="DM Sans"/>
                <a:cs typeface="DM Sans"/>
                <a:sym typeface="DM Sans"/>
              </a:rPr>
              <a:t>k</a:t>
            </a:r>
            <a:r>
              <a:rPr lang="en-US" sz="2364" spc="141">
                <a:solidFill>
                  <a:srgbClr val="000000"/>
                </a:solidFill>
                <a:latin typeface="DM Sans"/>
                <a:ea typeface="DM Sans"/>
                <a:cs typeface="DM Sans"/>
                <a:sym typeface="DM Sans"/>
              </a:rPr>
              <a:t>e</a:t>
            </a:r>
            <a:r>
              <a:rPr lang="en-US" sz="2364" spc="141">
                <a:solidFill>
                  <a:srgbClr val="000000"/>
                </a:solidFill>
                <a:latin typeface="DM Sans"/>
                <a:ea typeface="DM Sans"/>
                <a:cs typeface="DM Sans"/>
                <a:sym typeface="DM Sans"/>
              </a:rPr>
              <a:t> a</a:t>
            </a:r>
            <a:r>
              <a:rPr lang="en-US" sz="2364" spc="141">
                <a:solidFill>
                  <a:srgbClr val="000000"/>
                </a:solidFill>
                <a:latin typeface="DM Sans"/>
                <a:ea typeface="DM Sans"/>
                <a:cs typeface="DM Sans"/>
                <a:sym typeface="DM Sans"/>
              </a:rPr>
              <a:t>pprovi</a:t>
            </a:r>
            <a:r>
              <a:rPr lang="en-US" sz="2364" spc="141">
                <a:solidFill>
                  <a:srgbClr val="000000"/>
                </a:solidFill>
                <a:latin typeface="DM Sans"/>
                <a:ea typeface="DM Sans"/>
                <a:cs typeface="DM Sans"/>
                <a:sym typeface="DM Sans"/>
              </a:rPr>
              <a:t>n</a:t>
            </a:r>
            <a:r>
              <a:rPr lang="en-US" sz="2364" spc="141">
                <a:solidFill>
                  <a:srgbClr val="000000"/>
                </a:solidFill>
                <a:latin typeface="DM Sans"/>
                <a:ea typeface="DM Sans"/>
                <a:cs typeface="DM Sans"/>
                <a:sym typeface="DM Sans"/>
              </a:rPr>
              <a:t>g </a:t>
            </a:r>
            <a:r>
              <a:rPr lang="en-US" sz="2364" spc="141">
                <a:solidFill>
                  <a:srgbClr val="000000"/>
                </a:solidFill>
                <a:latin typeface="DM Sans"/>
                <a:ea typeface="DM Sans"/>
                <a:cs typeface="DM Sans"/>
                <a:sym typeface="DM Sans"/>
              </a:rPr>
              <a:t>d</a:t>
            </a:r>
            <a:r>
              <a:rPr lang="en-US" sz="2364" spc="141">
                <a:solidFill>
                  <a:srgbClr val="000000"/>
                </a:solidFill>
                <a:latin typeface="DM Sans"/>
                <a:ea typeface="DM Sans"/>
                <a:cs typeface="DM Sans"/>
                <a:sym typeface="DM Sans"/>
              </a:rPr>
              <a:t>octor</a:t>
            </a:r>
            <a:r>
              <a:rPr lang="en-US" sz="2364" spc="141">
                <a:solidFill>
                  <a:srgbClr val="000000"/>
                </a:solidFill>
                <a:latin typeface="DM Sans"/>
                <a:ea typeface="DM Sans"/>
                <a:cs typeface="DM Sans"/>
                <a:sym typeface="DM Sans"/>
              </a:rPr>
              <a:t>s</a:t>
            </a:r>
            <a:r>
              <a:rPr lang="en-US" sz="2364" spc="141">
                <a:solidFill>
                  <a:srgbClr val="000000"/>
                </a:solidFill>
                <a:latin typeface="DM Sans"/>
                <a:ea typeface="DM Sans"/>
                <a:cs typeface="DM Sans"/>
                <a:sym typeface="DM Sans"/>
              </a:rPr>
              <a:t>, </a:t>
            </a:r>
            <a:r>
              <a:rPr lang="en-US" sz="2364" spc="141">
                <a:solidFill>
                  <a:srgbClr val="000000"/>
                </a:solidFill>
                <a:latin typeface="DM Sans"/>
                <a:ea typeface="DM Sans"/>
                <a:cs typeface="DM Sans"/>
                <a:sym typeface="DM Sans"/>
              </a:rPr>
              <a:t>chec</a:t>
            </a:r>
            <a:r>
              <a:rPr lang="en-US" sz="2364" spc="141">
                <a:solidFill>
                  <a:srgbClr val="000000"/>
                </a:solidFill>
                <a:latin typeface="DM Sans"/>
                <a:ea typeface="DM Sans"/>
                <a:cs typeface="DM Sans"/>
                <a:sym typeface="DM Sans"/>
              </a:rPr>
              <a:t>king</a:t>
            </a:r>
            <a:r>
              <a:rPr lang="en-US" sz="2364" spc="141">
                <a:solidFill>
                  <a:srgbClr val="000000"/>
                </a:solidFill>
                <a:latin typeface="DM Sans"/>
                <a:ea typeface="DM Sans"/>
                <a:cs typeface="DM Sans"/>
                <a:sym typeface="DM Sans"/>
              </a:rPr>
              <a:t> </a:t>
            </a:r>
            <a:r>
              <a:rPr lang="en-US" sz="2364" spc="141">
                <a:solidFill>
                  <a:srgbClr val="000000"/>
                </a:solidFill>
                <a:latin typeface="DM Sans"/>
                <a:ea typeface="DM Sans"/>
                <a:cs typeface="DM Sans"/>
                <a:sym typeface="DM Sans"/>
              </a:rPr>
              <a:t>a</a:t>
            </a:r>
            <a:r>
              <a:rPr lang="en-US" sz="2364" spc="141">
                <a:solidFill>
                  <a:srgbClr val="000000"/>
                </a:solidFill>
                <a:latin typeface="DM Sans"/>
                <a:ea typeface="DM Sans"/>
                <a:cs typeface="DM Sans"/>
                <a:sym typeface="DM Sans"/>
              </a:rPr>
              <a:t>ppointment</a:t>
            </a:r>
            <a:r>
              <a:rPr lang="en-US" sz="2364" spc="141">
                <a:solidFill>
                  <a:srgbClr val="000000"/>
                </a:solidFill>
                <a:latin typeface="DM Sans"/>
                <a:ea typeface="DM Sans"/>
                <a:cs typeface="DM Sans"/>
                <a:sym typeface="DM Sans"/>
              </a:rPr>
              <a:t> </a:t>
            </a:r>
            <a:r>
              <a:rPr lang="en-US" sz="2364" spc="141">
                <a:solidFill>
                  <a:srgbClr val="000000"/>
                </a:solidFill>
                <a:latin typeface="DM Sans"/>
                <a:ea typeface="DM Sans"/>
                <a:cs typeface="DM Sans"/>
                <a:sym typeface="DM Sans"/>
              </a:rPr>
              <a:t>s</a:t>
            </a:r>
            <a:r>
              <a:rPr lang="en-US" sz="2364" spc="141">
                <a:solidFill>
                  <a:srgbClr val="000000"/>
                </a:solidFill>
                <a:latin typeface="DM Sans"/>
                <a:ea typeface="DM Sans"/>
                <a:cs typeface="DM Sans"/>
                <a:sym typeface="DM Sans"/>
              </a:rPr>
              <a:t>tatus b</a:t>
            </a:r>
            <a:r>
              <a:rPr lang="en-US" sz="2364" spc="141">
                <a:solidFill>
                  <a:srgbClr val="000000"/>
                </a:solidFill>
                <a:latin typeface="DM Sans"/>
                <a:ea typeface="DM Sans"/>
                <a:cs typeface="DM Sans"/>
                <a:sym typeface="DM Sans"/>
              </a:rPr>
              <a:t>e</a:t>
            </a:r>
            <a:r>
              <a:rPr lang="en-US" sz="2364" spc="141">
                <a:solidFill>
                  <a:srgbClr val="000000"/>
                </a:solidFill>
                <a:latin typeface="DM Sans"/>
                <a:ea typeface="DM Sans"/>
                <a:cs typeface="DM Sans"/>
                <a:sym typeface="DM Sans"/>
              </a:rPr>
              <a:t>fore </a:t>
            </a:r>
            <a:r>
              <a:rPr lang="en-US" sz="2364" spc="141">
                <a:solidFill>
                  <a:srgbClr val="000000"/>
                </a:solidFill>
                <a:latin typeface="DM Sans"/>
                <a:ea typeface="DM Sans"/>
                <a:cs typeface="DM Sans"/>
                <a:sym typeface="DM Sans"/>
              </a:rPr>
              <a:t>d</a:t>
            </a:r>
            <a:r>
              <a:rPr lang="en-US" sz="2364" spc="141">
                <a:solidFill>
                  <a:srgbClr val="000000"/>
                </a:solidFill>
                <a:latin typeface="DM Sans"/>
                <a:ea typeface="DM Sans"/>
                <a:cs typeface="DM Sans"/>
                <a:sym typeface="DM Sans"/>
              </a:rPr>
              <a:t>e</a:t>
            </a:r>
            <a:r>
              <a:rPr lang="en-US" sz="2364" spc="141">
                <a:solidFill>
                  <a:srgbClr val="000000"/>
                </a:solidFill>
                <a:latin typeface="DM Sans"/>
                <a:ea typeface="DM Sans"/>
                <a:cs typeface="DM Sans"/>
                <a:sym typeface="DM Sans"/>
              </a:rPr>
              <a:t>le</a:t>
            </a:r>
            <a:r>
              <a:rPr lang="en-US" sz="2364" spc="141">
                <a:solidFill>
                  <a:srgbClr val="000000"/>
                </a:solidFill>
                <a:latin typeface="DM Sans"/>
                <a:ea typeface="DM Sans"/>
                <a:cs typeface="DM Sans"/>
                <a:sym typeface="DM Sans"/>
              </a:rPr>
              <a:t>t</a:t>
            </a:r>
            <a:r>
              <a:rPr lang="en-US" sz="2364" spc="141">
                <a:solidFill>
                  <a:srgbClr val="000000"/>
                </a:solidFill>
                <a:latin typeface="DM Sans"/>
                <a:ea typeface="DM Sans"/>
                <a:cs typeface="DM Sans"/>
                <a:sym typeface="DM Sans"/>
              </a:rPr>
              <a:t>i</a:t>
            </a:r>
            <a:r>
              <a:rPr lang="en-US" sz="2364" spc="141">
                <a:solidFill>
                  <a:srgbClr val="000000"/>
                </a:solidFill>
                <a:latin typeface="DM Sans"/>
                <a:ea typeface="DM Sans"/>
                <a:cs typeface="DM Sans"/>
                <a:sym typeface="DM Sans"/>
              </a:rPr>
              <a:t>on, e</a:t>
            </a:r>
            <a:r>
              <a:rPr lang="en-US" sz="2364" spc="141">
                <a:solidFill>
                  <a:srgbClr val="000000"/>
                </a:solidFill>
                <a:latin typeface="DM Sans"/>
                <a:ea typeface="DM Sans"/>
                <a:cs typeface="DM Sans"/>
                <a:sym typeface="DM Sans"/>
              </a:rPr>
              <a:t>t</a:t>
            </a:r>
            <a:r>
              <a:rPr lang="en-US" sz="2364" spc="141">
                <a:solidFill>
                  <a:srgbClr val="000000"/>
                </a:solidFill>
                <a:latin typeface="DM Sans"/>
                <a:ea typeface="DM Sans"/>
                <a:cs typeface="DM Sans"/>
                <a:sym typeface="DM Sans"/>
              </a:rPr>
              <a:t>c</a:t>
            </a:r>
            <a:r>
              <a:rPr lang="en-US" sz="2364" spc="141">
                <a:solidFill>
                  <a:srgbClr val="000000"/>
                </a:solidFill>
                <a:latin typeface="DM Sans"/>
                <a:ea typeface="DM Sans"/>
                <a:cs typeface="DM Sans"/>
                <a:sym typeface="DM Sans"/>
              </a:rPr>
              <a:t>.</a:t>
            </a:r>
          </a:p>
          <a:p>
            <a:pPr algn="l" marL="510505" indent="-255252" lvl="1">
              <a:lnSpc>
                <a:spcPts val="4468"/>
              </a:lnSpc>
              <a:buFont typeface="Arial"/>
              <a:buChar char="•"/>
            </a:pPr>
            <a:r>
              <a:rPr lang="en-US" b="true" sz="2364" spc="141">
                <a:solidFill>
                  <a:srgbClr val="000000"/>
                </a:solidFill>
                <a:latin typeface="DM Sans Bold"/>
                <a:ea typeface="DM Sans Bold"/>
                <a:cs typeface="DM Sans Bold"/>
                <a:sym typeface="DM Sans Bold"/>
              </a:rPr>
              <a:t>Views:</a:t>
            </a:r>
            <a:r>
              <a:rPr lang="en-US" sz="2364" spc="141">
                <a:solidFill>
                  <a:srgbClr val="000000"/>
                </a:solidFill>
                <a:latin typeface="DM Sans"/>
                <a:ea typeface="DM Sans"/>
                <a:cs typeface="DM Sans"/>
                <a:sym typeface="DM Sans"/>
              </a:rPr>
              <a:t> Frontend pa</a:t>
            </a:r>
            <a:r>
              <a:rPr lang="en-US" sz="2364" spc="141">
                <a:solidFill>
                  <a:srgbClr val="000000"/>
                </a:solidFill>
                <a:latin typeface="DM Sans"/>
                <a:ea typeface="DM Sans"/>
                <a:cs typeface="DM Sans"/>
                <a:sym typeface="DM Sans"/>
              </a:rPr>
              <a:t>ge</a:t>
            </a:r>
            <a:r>
              <a:rPr lang="en-US" sz="2364" spc="141">
                <a:solidFill>
                  <a:srgbClr val="000000"/>
                </a:solidFill>
                <a:latin typeface="DM Sans"/>
                <a:ea typeface="DM Sans"/>
                <a:cs typeface="DM Sans"/>
                <a:sym typeface="DM Sans"/>
              </a:rPr>
              <a:t>s</a:t>
            </a:r>
            <a:r>
              <a:rPr lang="en-US" sz="2364" spc="141">
                <a:solidFill>
                  <a:srgbClr val="000000"/>
                </a:solidFill>
                <a:latin typeface="DM Sans"/>
                <a:ea typeface="DM Sans"/>
                <a:cs typeface="DM Sans"/>
                <a:sym typeface="DM Sans"/>
              </a:rPr>
              <a:t> </a:t>
            </a:r>
            <a:r>
              <a:rPr lang="en-US" sz="2364" spc="141">
                <a:solidFill>
                  <a:srgbClr val="000000"/>
                </a:solidFill>
                <a:latin typeface="DM Sans"/>
                <a:ea typeface="DM Sans"/>
                <a:cs typeface="DM Sans"/>
                <a:sym typeface="DM Sans"/>
              </a:rPr>
              <a:t>that show </a:t>
            </a:r>
            <a:r>
              <a:rPr lang="en-US" sz="2364" spc="141">
                <a:solidFill>
                  <a:srgbClr val="000000"/>
                </a:solidFill>
                <a:latin typeface="DM Sans"/>
                <a:ea typeface="DM Sans"/>
                <a:cs typeface="DM Sans"/>
                <a:sym typeface="DM Sans"/>
              </a:rPr>
              <a:t>da</a:t>
            </a:r>
            <a:r>
              <a:rPr lang="en-US" sz="2364" spc="141">
                <a:solidFill>
                  <a:srgbClr val="000000"/>
                </a:solidFill>
                <a:latin typeface="DM Sans"/>
                <a:ea typeface="DM Sans"/>
                <a:cs typeface="DM Sans"/>
                <a:sym typeface="DM Sans"/>
              </a:rPr>
              <a:t>ta</a:t>
            </a:r>
            <a:r>
              <a:rPr lang="en-US" sz="2364" spc="141">
                <a:solidFill>
                  <a:srgbClr val="000000"/>
                </a:solidFill>
                <a:latin typeface="DM Sans"/>
                <a:ea typeface="DM Sans"/>
                <a:cs typeface="DM Sans"/>
                <a:sym typeface="DM Sans"/>
              </a:rPr>
              <a:t> </a:t>
            </a:r>
            <a:r>
              <a:rPr lang="en-US" sz="2364" spc="141">
                <a:solidFill>
                  <a:srgbClr val="000000"/>
                </a:solidFill>
                <a:latin typeface="DM Sans"/>
                <a:ea typeface="DM Sans"/>
                <a:cs typeface="DM Sans"/>
                <a:sym typeface="DM Sans"/>
              </a:rPr>
              <a:t>to each user role using A</a:t>
            </a:r>
            <a:r>
              <a:rPr lang="en-US" sz="2364" spc="141">
                <a:solidFill>
                  <a:srgbClr val="000000"/>
                </a:solidFill>
                <a:latin typeface="DM Sans"/>
                <a:ea typeface="DM Sans"/>
                <a:cs typeface="DM Sans"/>
                <a:sym typeface="DM Sans"/>
              </a:rPr>
              <a:t>P</a:t>
            </a:r>
            <a:r>
              <a:rPr lang="en-US" sz="2364" spc="141">
                <a:solidFill>
                  <a:srgbClr val="000000"/>
                </a:solidFill>
                <a:latin typeface="DM Sans"/>
                <a:ea typeface="DM Sans"/>
                <a:cs typeface="DM Sans"/>
                <a:sym typeface="DM Sans"/>
              </a:rPr>
              <a:t>I responses</a:t>
            </a:r>
          </a:p>
          <a:p>
            <a:pPr algn="l">
              <a:lnSpc>
                <a:spcPts val="446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067445" y="4090199"/>
            <a:ext cx="6140466" cy="6196801"/>
          </a:xfrm>
          <a:custGeom>
            <a:avLst/>
            <a:gdLst/>
            <a:ahLst/>
            <a:cxnLst/>
            <a:rect r="r" b="b" t="t" l="l"/>
            <a:pathLst>
              <a:path h="6196801" w="6140466">
                <a:moveTo>
                  <a:pt x="0" y="0"/>
                </a:moveTo>
                <a:lnTo>
                  <a:pt x="6140466" y="0"/>
                </a:lnTo>
                <a:lnTo>
                  <a:pt x="6140466" y="6196801"/>
                </a:lnTo>
                <a:lnTo>
                  <a:pt x="0" y="61968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3067445" y="6156776"/>
            <a:ext cx="5921468" cy="4130224"/>
          </a:xfrm>
          <a:custGeom>
            <a:avLst/>
            <a:gdLst/>
            <a:ahLst/>
            <a:cxnLst/>
            <a:rect r="r" b="b" t="t" l="l"/>
            <a:pathLst>
              <a:path h="4130224" w="5921468">
                <a:moveTo>
                  <a:pt x="0" y="0"/>
                </a:moveTo>
                <a:lnTo>
                  <a:pt x="5921468" y="0"/>
                </a:lnTo>
                <a:lnTo>
                  <a:pt x="5921468" y="4130224"/>
                </a:lnTo>
                <a:lnTo>
                  <a:pt x="0" y="4130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32097" y="1367790"/>
            <a:ext cx="8351347" cy="8708687"/>
          </a:xfrm>
          <a:custGeom>
            <a:avLst/>
            <a:gdLst/>
            <a:ahLst/>
            <a:cxnLst/>
            <a:rect r="r" b="b" t="t" l="l"/>
            <a:pathLst>
              <a:path h="8708687" w="8351347">
                <a:moveTo>
                  <a:pt x="0" y="0"/>
                </a:moveTo>
                <a:lnTo>
                  <a:pt x="8351347" y="0"/>
                </a:lnTo>
                <a:lnTo>
                  <a:pt x="8351347" y="8708687"/>
                </a:lnTo>
                <a:lnTo>
                  <a:pt x="0" y="8708687"/>
                </a:lnTo>
                <a:lnTo>
                  <a:pt x="0" y="0"/>
                </a:lnTo>
                <a:close/>
              </a:path>
            </a:pathLst>
          </a:custGeom>
          <a:blipFill>
            <a:blip r:embed="rId7"/>
            <a:stretch>
              <a:fillRect l="0" t="-471" r="0" b="-471"/>
            </a:stretch>
          </a:blipFill>
        </p:spPr>
      </p:sp>
      <p:sp>
        <p:nvSpPr>
          <p:cNvPr name="TextBox 6" id="6"/>
          <p:cNvSpPr txBox="true"/>
          <p:nvPr/>
        </p:nvSpPr>
        <p:spPr>
          <a:xfrm rot="0">
            <a:off x="4189974" y="190500"/>
            <a:ext cx="9908051"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Package Diagram</a:t>
            </a:r>
          </a:p>
        </p:txBody>
      </p:sp>
    </p:spTree>
  </p:cSld>
  <p:clrMapOvr>
    <a:masterClrMapping/>
  </p:clrMapOvr>
  <p:transition spd="med">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678273" y="1890619"/>
            <a:ext cx="12931453" cy="8396381"/>
          </a:xfrm>
          <a:custGeom>
            <a:avLst/>
            <a:gdLst/>
            <a:ahLst/>
            <a:cxnLst/>
            <a:rect r="r" b="b" t="t" l="l"/>
            <a:pathLst>
              <a:path h="8396381" w="12931453">
                <a:moveTo>
                  <a:pt x="0" y="0"/>
                </a:moveTo>
                <a:lnTo>
                  <a:pt x="12931454" y="0"/>
                </a:lnTo>
                <a:lnTo>
                  <a:pt x="12931454" y="8396381"/>
                </a:lnTo>
                <a:lnTo>
                  <a:pt x="0" y="8396381"/>
                </a:lnTo>
                <a:lnTo>
                  <a:pt x="0" y="0"/>
                </a:lnTo>
                <a:close/>
              </a:path>
            </a:pathLst>
          </a:custGeom>
          <a:blipFill>
            <a:blip r:embed="rId3"/>
            <a:stretch>
              <a:fillRect l="0" t="0" r="-2655" b="0"/>
            </a:stretch>
          </a:blipFill>
        </p:spPr>
      </p:sp>
      <p:sp>
        <p:nvSpPr>
          <p:cNvPr name="TextBox 4" id="4"/>
          <p:cNvSpPr txBox="true"/>
          <p:nvPr/>
        </p:nvSpPr>
        <p:spPr>
          <a:xfrm rot="0">
            <a:off x="3210546" y="190500"/>
            <a:ext cx="12399180"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Deployment Diagram</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939430" y="1490391"/>
            <a:ext cx="13825712" cy="8796609"/>
          </a:xfrm>
          <a:custGeom>
            <a:avLst/>
            <a:gdLst/>
            <a:ahLst/>
            <a:cxnLst/>
            <a:rect r="r" b="b" t="t" l="l"/>
            <a:pathLst>
              <a:path h="8796609" w="13825712">
                <a:moveTo>
                  <a:pt x="0" y="0"/>
                </a:moveTo>
                <a:lnTo>
                  <a:pt x="13825713" y="0"/>
                </a:lnTo>
                <a:lnTo>
                  <a:pt x="13825713" y="8796609"/>
                </a:lnTo>
                <a:lnTo>
                  <a:pt x="0" y="8796609"/>
                </a:lnTo>
                <a:lnTo>
                  <a:pt x="0" y="0"/>
                </a:lnTo>
                <a:close/>
              </a:path>
            </a:pathLst>
          </a:custGeom>
          <a:blipFill>
            <a:blip r:embed="rId3"/>
            <a:stretch>
              <a:fillRect l="0" t="0" r="0" b="0"/>
            </a:stretch>
          </a:blipFill>
        </p:spPr>
      </p:sp>
      <p:sp>
        <p:nvSpPr>
          <p:cNvPr name="TextBox 4" id="4"/>
          <p:cNvSpPr txBox="true"/>
          <p:nvPr/>
        </p:nvSpPr>
        <p:spPr>
          <a:xfrm rot="0">
            <a:off x="3210546" y="190500"/>
            <a:ext cx="12399180"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Component Diagram</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5930165"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653627" y="4823914"/>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3396139" y="4823914"/>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5" id="1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6" id="16"/>
          <p:cNvSpPr txBox="true"/>
          <p:nvPr/>
        </p:nvSpPr>
        <p:spPr>
          <a:xfrm rot="0">
            <a:off x="4732501" y="1907439"/>
            <a:ext cx="8822997" cy="22821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Main Success Scenario</a:t>
            </a:r>
          </a:p>
        </p:txBody>
      </p:sp>
      <p:sp>
        <p:nvSpPr>
          <p:cNvPr name="TextBox 17" id="17"/>
          <p:cNvSpPr txBox="true"/>
          <p:nvPr/>
        </p:nvSpPr>
        <p:spPr>
          <a:xfrm rot="0">
            <a:off x="2227066"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8" id="18"/>
          <p:cNvSpPr txBox="true"/>
          <p:nvPr/>
        </p:nvSpPr>
        <p:spPr>
          <a:xfrm rot="0">
            <a:off x="5948468"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9" id="19"/>
          <p:cNvSpPr txBox="true"/>
          <p:nvPr/>
        </p:nvSpPr>
        <p:spPr>
          <a:xfrm rot="0">
            <a:off x="1579300" y="6447891"/>
            <a:ext cx="2646492" cy="1760220"/>
          </a:xfrm>
          <a:prstGeom prst="rect">
            <a:avLst/>
          </a:prstGeom>
        </p:spPr>
        <p:txBody>
          <a:bodyPr anchor="t" rtlCol="false" tIns="0" lIns="0" bIns="0" rIns="0">
            <a:spAutoFit/>
          </a:bodyPr>
          <a:lstStyle/>
          <a:p>
            <a:pPr algn="l">
              <a:lnSpc>
                <a:spcPts val="2340"/>
              </a:lnSpc>
            </a:pPr>
            <a:r>
              <a:rPr lang="en-US" sz="1500">
                <a:solidFill>
                  <a:srgbClr val="000000"/>
                </a:solidFill>
                <a:latin typeface="DM Sans"/>
                <a:ea typeface="DM Sans"/>
                <a:cs typeface="DM Sans"/>
                <a:sym typeface="DM Sans"/>
              </a:rPr>
              <a:t>The patient opens the </a:t>
            </a:r>
            <a:r>
              <a:rPr lang="en-US" sz="1500">
                <a:solidFill>
                  <a:srgbClr val="000000"/>
                </a:solidFill>
                <a:latin typeface="DM Sans"/>
                <a:ea typeface="DM Sans"/>
                <a:cs typeface="DM Sans"/>
                <a:sym typeface="DM Sans"/>
              </a:rPr>
              <a:t>Appointments form. They select the doctor and a date they want to schedule an appointment along with a brief description.</a:t>
            </a:r>
          </a:p>
        </p:txBody>
      </p:sp>
      <p:sp>
        <p:nvSpPr>
          <p:cNvPr name="TextBox 20" id="20"/>
          <p:cNvSpPr txBox="true"/>
          <p:nvPr/>
        </p:nvSpPr>
        <p:spPr>
          <a:xfrm rot="0">
            <a:off x="5948468" y="6447891"/>
            <a:ext cx="2732862" cy="1760220"/>
          </a:xfrm>
          <a:prstGeom prst="rect">
            <a:avLst/>
          </a:prstGeom>
        </p:spPr>
        <p:txBody>
          <a:bodyPr anchor="t" rtlCol="false" tIns="0" lIns="0" bIns="0" rIns="0">
            <a:spAutoFit/>
          </a:bodyPr>
          <a:lstStyle/>
          <a:p>
            <a:pPr algn="l">
              <a:lnSpc>
                <a:spcPts val="2340"/>
              </a:lnSpc>
            </a:pPr>
            <a:r>
              <a:rPr lang="en-US" sz="1500">
                <a:solidFill>
                  <a:srgbClr val="000000"/>
                </a:solidFill>
                <a:latin typeface="DM Sans"/>
                <a:ea typeface="DM Sans"/>
                <a:cs typeface="DM Sans"/>
                <a:sym typeface="DM Sans"/>
              </a:rPr>
              <a:t>The System checks if the doctor’s schedule allows for another Appointment to be made. If it’s available it shows all the details before confirmation.</a:t>
            </a:r>
          </a:p>
        </p:txBody>
      </p:sp>
      <p:sp>
        <p:nvSpPr>
          <p:cNvPr name="TextBox 21" id="21"/>
          <p:cNvSpPr txBox="true"/>
          <p:nvPr/>
        </p:nvSpPr>
        <p:spPr>
          <a:xfrm rot="0">
            <a:off x="9671930"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22" id="22"/>
          <p:cNvSpPr txBox="true"/>
          <p:nvPr/>
        </p:nvSpPr>
        <p:spPr>
          <a:xfrm rot="0">
            <a:off x="9671930" y="6447891"/>
            <a:ext cx="2747991" cy="1464945"/>
          </a:xfrm>
          <a:prstGeom prst="rect">
            <a:avLst/>
          </a:prstGeom>
        </p:spPr>
        <p:txBody>
          <a:bodyPr anchor="t" rtlCol="false" tIns="0" lIns="0" bIns="0" rIns="0">
            <a:spAutoFit/>
          </a:bodyPr>
          <a:lstStyle/>
          <a:p>
            <a:pPr algn="l">
              <a:lnSpc>
                <a:spcPts val="2340"/>
              </a:lnSpc>
            </a:pPr>
            <a:r>
              <a:rPr lang="en-US" sz="1500">
                <a:solidFill>
                  <a:srgbClr val="000000"/>
                </a:solidFill>
                <a:latin typeface="DM Sans"/>
                <a:ea typeface="DM Sans"/>
                <a:cs typeface="DM Sans"/>
                <a:sym typeface="DM Sans"/>
              </a:rPr>
              <a:t>The patient can overview the details. Once they are satisfied, they can schedule the appointment by pressing the Book Button.</a:t>
            </a:r>
          </a:p>
        </p:txBody>
      </p:sp>
      <p:sp>
        <p:nvSpPr>
          <p:cNvPr name="TextBox 23" id="23"/>
          <p:cNvSpPr txBox="true"/>
          <p:nvPr/>
        </p:nvSpPr>
        <p:spPr>
          <a:xfrm rot="0">
            <a:off x="13414442"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04</a:t>
            </a:r>
          </a:p>
        </p:txBody>
      </p:sp>
      <p:sp>
        <p:nvSpPr>
          <p:cNvPr name="TextBox 24" id="24"/>
          <p:cNvSpPr txBox="true"/>
          <p:nvPr/>
        </p:nvSpPr>
        <p:spPr>
          <a:xfrm rot="0">
            <a:off x="13414442" y="6447891"/>
            <a:ext cx="2646492" cy="874395"/>
          </a:xfrm>
          <a:prstGeom prst="rect">
            <a:avLst/>
          </a:prstGeom>
        </p:spPr>
        <p:txBody>
          <a:bodyPr anchor="t" rtlCol="false" tIns="0" lIns="0" bIns="0" rIns="0">
            <a:spAutoFit/>
          </a:bodyPr>
          <a:lstStyle/>
          <a:p>
            <a:pPr algn="l">
              <a:lnSpc>
                <a:spcPts val="2340"/>
              </a:lnSpc>
            </a:pPr>
            <a:r>
              <a:rPr lang="en-US" sz="1500">
                <a:solidFill>
                  <a:srgbClr val="000000"/>
                </a:solidFill>
                <a:latin typeface="DM Sans"/>
                <a:ea typeface="DM Sans"/>
                <a:cs typeface="DM Sans"/>
                <a:sym typeface="DM Sans"/>
              </a:rPr>
              <a:t>The appointment is successfully scheduled, and logged into the database.</a:t>
            </a:r>
          </a:p>
        </p:txBody>
      </p:sp>
      <p:sp>
        <p:nvSpPr>
          <p:cNvPr name="Freeform 25" id="25"/>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7" id="27"/>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8" id="28"/>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9" id="29"/>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30" id="30"/>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31" id="31"/>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32" id="32"/>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33" id="33"/>
          <p:cNvSpPr txBox="true"/>
          <p:nvPr/>
        </p:nvSpPr>
        <p:spPr>
          <a:xfrm rot="0">
            <a:off x="5930165" y="8789136"/>
            <a:ext cx="2646492" cy="1169670"/>
          </a:xfrm>
          <a:prstGeom prst="rect">
            <a:avLst/>
          </a:prstGeom>
        </p:spPr>
        <p:txBody>
          <a:bodyPr anchor="t" rtlCol="false" tIns="0" lIns="0" bIns="0" rIns="0">
            <a:spAutoFit/>
          </a:bodyPr>
          <a:lstStyle/>
          <a:p>
            <a:pPr algn="l">
              <a:lnSpc>
                <a:spcPts val="2340"/>
              </a:lnSpc>
            </a:pPr>
            <a:r>
              <a:rPr lang="en-US" sz="1500">
                <a:solidFill>
                  <a:srgbClr val="000000"/>
                </a:solidFill>
                <a:latin typeface="DM Sans"/>
                <a:ea typeface="DM Sans"/>
                <a:cs typeface="DM Sans"/>
                <a:sym typeface="DM Sans"/>
              </a:rPr>
              <a:t>Alternative for 2: If the doctor’s schedule is already full, it informs the patient to select another doctor.</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DAGS6t6nNVY</dc:identifier>
  <dcterms:modified xsi:type="dcterms:W3CDTF">2011-08-01T06:04:30Z</dcterms:modified>
  <cp:revision>1</cp:revision>
  <dc:title>SE Project Presentation</dc:title>
</cp:coreProperties>
</file>